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4111" r:id="rId8"/>
    <p:sldMasterId id="2147484159" r:id="rId9"/>
    <p:sldMasterId id="2147484327" r:id="rId10"/>
    <p:sldMasterId id="2147484447" r:id="rId11"/>
    <p:sldMasterId id="2147484531" r:id="rId12"/>
    <p:sldMasterId id="2147484567" r:id="rId13"/>
    <p:sldMasterId id="2147484579" r:id="rId14"/>
    <p:sldMasterId id="2147484639" r:id="rId15"/>
    <p:sldMasterId id="2147484651" r:id="rId16"/>
  </p:sldMasterIdLst>
  <p:notesMasterIdLst>
    <p:notesMasterId r:id="rId31"/>
  </p:notesMasterIdLst>
  <p:handoutMasterIdLst>
    <p:handoutMasterId r:id="rId32"/>
  </p:handoutMasterIdLst>
  <p:sldIdLst>
    <p:sldId id="281" r:id="rId17"/>
    <p:sldId id="713" r:id="rId18"/>
    <p:sldId id="2064" r:id="rId19"/>
    <p:sldId id="1017" r:id="rId20"/>
    <p:sldId id="2391" r:id="rId21"/>
    <p:sldId id="2059" r:id="rId22"/>
    <p:sldId id="2396" r:id="rId23"/>
    <p:sldId id="2397" r:id="rId24"/>
    <p:sldId id="2392" r:id="rId25"/>
    <p:sldId id="2393" r:id="rId26"/>
    <p:sldId id="2390" r:id="rId27"/>
    <p:sldId id="2395" r:id="rId28"/>
    <p:sldId id="944" r:id="rId29"/>
    <p:sldId id="1067" r:id="rId30"/>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6600"/>
    <a:srgbClr val="800000"/>
    <a:srgbClr val="CC3300"/>
    <a:srgbClr val="FFFF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03" autoAdjust="0"/>
    <p:restoredTop sz="95339"/>
  </p:normalViewPr>
  <p:slideViewPr>
    <p:cSldViewPr>
      <p:cViewPr varScale="1">
        <p:scale>
          <a:sx n="54" d="100"/>
          <a:sy n="54" d="100"/>
        </p:scale>
        <p:origin x="232" y="1560"/>
      </p:cViewPr>
      <p:guideLst>
        <p:guide orient="horz" pos="96"/>
        <p:guide pos="3840"/>
        <p:guide pos="7152"/>
        <p:guide pos="528"/>
      </p:guideLst>
    </p:cSldViewPr>
  </p:slideViewPr>
  <p:outlineViewPr>
    <p:cViewPr>
      <p:scale>
        <a:sx n="33" d="100"/>
        <a:sy n="33" d="100"/>
      </p:scale>
      <p:origin x="0" y="-145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59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theme" Target="theme/theme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1/13/19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1/13/19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3538"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93539" name="Slide Number Placeholder 3"/>
          <p:cNvSpPr txBox="1">
            <a:spLocks noGrp="1"/>
          </p:cNvSpPr>
          <p:nvPr/>
        </p:nvSpPr>
        <p:spPr bwMode="auto">
          <a:xfrm>
            <a:off x="5179484" y="6513910"/>
            <a:ext cx="39624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marL="0" marR="0" lvl="0" indent="0" algn="r" defTabSz="914400" rtl="0" eaLnBrk="1" fontAlgn="base" latinLnBrk="0" hangingPunct="1">
              <a:lnSpc>
                <a:spcPct val="90000"/>
              </a:lnSpc>
              <a:spcBef>
                <a:spcPct val="20000"/>
              </a:spcBef>
              <a:spcAft>
                <a:spcPct val="0"/>
              </a:spcAft>
              <a:buClrTx/>
              <a:buSzTx/>
              <a:buFontTx/>
              <a:buNone/>
              <a:tabLst/>
              <a:defRPr/>
            </a:pPr>
            <a:fld id="{DA7BB0C5-7562-894C-AF30-61FF206C61BB}" type="slidenum">
              <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rPr>
              <a:pPr marL="0" marR="0" lvl="0" indent="0" algn="r" defTabSz="914400" rtl="0" eaLnBrk="1" fontAlgn="base" latinLnBrk="0" hangingPunct="1">
                <a:lnSpc>
                  <a:spcPct val="90000"/>
                </a:lnSpc>
                <a:spcBef>
                  <a:spcPct val="20000"/>
                </a:spcBef>
                <a:spcAft>
                  <a:spcPct val="0"/>
                </a:spcAft>
                <a:buClrTx/>
                <a:buSzTx/>
                <a:buFontTx/>
                <a:buNone/>
                <a:tabLst/>
                <a:defRPr/>
              </a:pPr>
              <a:t>2</a:t>
            </a:fld>
            <a:endPar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endParaRPr>
          </a:p>
        </p:txBody>
      </p:sp>
    </p:spTree>
    <p:extLst>
      <p:ext uri="{BB962C8B-B14F-4D97-AF65-F5344CB8AC3E}">
        <p14:creationId xmlns:p14="http://schemas.microsoft.com/office/powerpoint/2010/main" val="134293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530143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702945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4000171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a:extLst>
              <a:ext uri="{FF2B5EF4-FFF2-40B4-BE49-F238E27FC236}">
                <a16:creationId xmlns:a16="http://schemas.microsoft.com/office/drawing/2014/main" id="{6F6EC284-3DBC-F844-90C8-27D153C0D6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6" name="Rectangle 3">
            <a:extLst>
              <a:ext uri="{FF2B5EF4-FFF2-40B4-BE49-F238E27FC236}">
                <a16:creationId xmlns:a16="http://schemas.microsoft.com/office/drawing/2014/main" id="{F020F108-F40A-F549-BE88-6545592B32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242860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698736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148387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932350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836363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60754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923587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396637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99B7BA6-5363-0A4F-87B0-C580B070D85D}" type="slidenum">
              <a:rPr lang="en-US" altLang="en-US"/>
              <a:pPr/>
              <a:t>‹#›</a:t>
            </a:fld>
            <a:endParaRPr lang="en-US" alt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AF5F59A-342E-F747-AC72-E36B41D1E15B}" type="slidenum">
              <a:rPr lang="en-US" altLang="en-US"/>
              <a:pPr/>
              <a:t>‹#›</a:t>
            </a:fld>
            <a:endParaRPr lang="en-US" alt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8D48CC5-6834-B645-A19E-83B6354C997C}" type="slidenum">
              <a:rPr lang="en-US" altLang="en-US"/>
              <a:pPr/>
              <a:t>‹#›</a:t>
            </a:fld>
            <a:endParaRPr lang="en-US" alt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ABE973F-1395-2547-87C3-1EC44324603B}" type="slidenum">
              <a:rPr lang="en-US" altLang="en-US"/>
              <a:pPr/>
              <a:t>‹#›</a:t>
            </a:fld>
            <a:endParaRPr lang="en-US" alt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08FE289-C21B-4045-97F7-106818C75610}" type="slidenum">
              <a:rPr lang="en-US" altLang="en-US"/>
              <a:pPr/>
              <a:t>‹#›</a:t>
            </a:fld>
            <a:endParaRPr lang="en-US" alt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0CB1CB9-9E44-3D41-AF3B-B7D0B02B7AE4}" type="slidenum">
              <a:rPr lang="en-US" altLang="en-US"/>
              <a:pPr/>
              <a:t>‹#›</a:t>
            </a:fld>
            <a:endParaRPr lang="en-US" alt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7279D4D-4214-AD4B-8FF9-822D6312D081}" type="slidenum">
              <a:rPr lang="en-US" altLang="en-US"/>
              <a:pPr/>
              <a:t>‹#›</a:t>
            </a:fld>
            <a:endParaRPr lang="en-US" alt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EC9CDD7-473C-BE40-9828-2CE8BE98F645}" type="slidenum">
              <a:rPr lang="en-US" altLang="en-US"/>
              <a:pPr/>
              <a:t>‹#›</a:t>
            </a:fld>
            <a:endParaRPr lang="en-US" alt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6B5034D-DCEB-AB43-BFE8-243C6B825D22}"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B83220-785F-3D47-AE0C-019F5CE1C901}" type="slidenum">
              <a:rPr lang="en-US" altLang="en-US"/>
              <a:pPr/>
              <a:t>‹#›</a:t>
            </a:fld>
            <a:endParaRPr lang="en-US" alt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FC4ED53-2CDE-5140-BF55-EE37EB35B60F}" type="slidenum">
              <a:rPr lang="en-US" altLang="en-US"/>
              <a:pPr/>
              <a:t>‹#›</a:t>
            </a:fld>
            <a:endParaRPr lang="en-US" alt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1/13/19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1/13/19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1/13/19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1/13/19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1/13/19</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1/13/19</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1/13/19</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1/13/19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1/13/19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1/13/19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1/13/19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400" y="228600"/>
            <a:ext cx="11887200" cy="91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ext Placeholder 3"/>
          <p:cNvSpPr>
            <a:spLocks noGrp="1"/>
          </p:cNvSpPr>
          <p:nvPr>
            <p:ph type="body" sz="half" idx="10"/>
          </p:nvPr>
        </p:nvSpPr>
        <p:spPr>
          <a:xfrm>
            <a:off x="152400" y="1447800"/>
            <a:ext cx="11887200" cy="5257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1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849DE59-381F-C341-963E-ED97FCD1F20C}" type="slidenum">
              <a:rPr lang="en-US" altLang="en-US"/>
              <a:pPr/>
              <a:t>‹#›</a:t>
            </a:fld>
            <a:endParaRPr lang="en-US" alt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74112F9-1233-B644-998A-EF090C0AA501}" type="slidenum">
              <a:rPr lang="en-US" altLang="en-US"/>
              <a:pPr/>
              <a:t>‹#›</a:t>
            </a:fld>
            <a:endParaRPr lang="en-US" alt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D21C5DD-CE88-7C47-912E-E50E6656EF09}" type="slidenum">
              <a:rPr lang="en-US" altLang="en-US"/>
              <a:pPr/>
              <a:t>‹#›</a:t>
            </a:fld>
            <a:endParaRPr lang="en-US" alt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2A44689-68DD-5045-8964-1121B9B3865B}" type="slidenum">
              <a:rPr lang="en-US" altLang="en-US"/>
              <a:pPr/>
              <a:t>‹#›</a:t>
            </a:fld>
            <a:endParaRPr lang="en-US" alt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A7A7491-E2B4-854C-960A-D23EFEA5DB8E}" type="slidenum">
              <a:rPr lang="en-US" altLang="en-US"/>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E72A9E6-3E6D-0B4E-AE8B-178A0AB23D44}" type="slidenum">
              <a:rPr lang="en-US" altLang="en-US"/>
              <a:pPr/>
              <a:t>‹#›</a:t>
            </a:fld>
            <a:endParaRPr lang="en-US" alt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C382507-EFFC-A542-950F-74E7C0EEF687}" type="slidenum">
              <a:rPr lang="en-US" altLang="en-US"/>
              <a:pPr/>
              <a:t>‹#›</a:t>
            </a:fld>
            <a:endParaRPr lang="en-US" alt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6D818F3-F08B-B74B-9EC4-4CBDB4795294}" type="slidenum">
              <a:rPr lang="en-US" altLang="en-US"/>
              <a:pPr/>
              <a:t>‹#›</a:t>
            </a:fld>
            <a:endParaRPr lang="en-US" alt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C7A83E1-6362-D849-AA02-B00B3FD831E6}" type="slidenum">
              <a:rPr lang="en-US" altLang="en-US"/>
              <a:pPr/>
              <a:t>‹#›</a:t>
            </a:fld>
            <a:endParaRPr lang="en-US" alt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5A61E5E-D7B0-2E44-AF5D-B4E78335E07C}" type="slidenum">
              <a:rPr lang="en-US" altLang="en-US"/>
              <a:pPr/>
              <a:t>‹#›</a:t>
            </a:fld>
            <a:endParaRPr lang="en-US" alt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C93D829-AB39-9E46-97C0-20A85BA60EE6}" type="slidenum">
              <a:rPr lang="en-US" altLang="en-US"/>
              <a:pPr/>
              <a:t>‹#›</a:t>
            </a:fld>
            <a:endParaRPr lang="en-US" alt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104966252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78466955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15162067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1998265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81799154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71404638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77340867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15005218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406837535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86163077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854613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1/13/19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1/13/19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1/13/19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1/13/19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1/13/19</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1/13/19</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1/13/19</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1/13/19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1/13/19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1/13/19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1/13/19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3.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4.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3.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5.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128"/>
              </a:defRPr>
            </a:lvl1pPr>
          </a:lstStyle>
          <a:p>
            <a:pPr eaLnBrk="1" hangingPunct="1"/>
            <a:fld id="{6C17C6BE-696C-5E46-BF1B-73C73C59151C}" type="slidenum">
              <a:rPr lang="en-US" altLang="en-US" smtClean="0">
                <a:cs typeface="Arial"/>
              </a:rPr>
              <a:pPr eaLnBrk="1" hangingPunct="1"/>
              <a:t>‹#›</a:t>
            </a:fld>
            <a:endParaRPr lang="en-US" altLang="en-US">
              <a:cs typeface="Arial"/>
            </a:endParaRPr>
          </a:p>
        </p:txBody>
      </p:sp>
    </p:spTree>
    <p:extLst>
      <p:ext uri="{BB962C8B-B14F-4D97-AF65-F5344CB8AC3E}">
        <p14:creationId xmlns:p14="http://schemas.microsoft.com/office/powerpoint/2010/main" val="434946912"/>
      </p:ext>
    </p:extLst>
  </p:cSld>
  <p:clrMap bg1="lt1" tx1="dk1" bg2="lt2" tx2="dk2" accent1="accent1" accent2="accent2" accent3="accent3" accent4="accent4" accent5="accent5" accent6="accent6" hlink="hlink" folHlink="folHlink"/>
  <p:sldLayoutIdLst>
    <p:sldLayoutId id="2147484448" r:id="rId1"/>
    <p:sldLayoutId id="2147484449" r:id="rId2"/>
    <p:sldLayoutId id="2147484450" r:id="rId3"/>
    <p:sldLayoutId id="2147484451" r:id="rId4"/>
    <p:sldLayoutId id="2147484452" r:id="rId5"/>
    <p:sldLayoutId id="2147484453" r:id="rId6"/>
    <p:sldLayoutId id="2147484454" r:id="rId7"/>
    <p:sldLayoutId id="2147484455" r:id="rId8"/>
    <p:sldLayoutId id="2147484456" r:id="rId9"/>
    <p:sldLayoutId id="2147484457" r:id="rId10"/>
    <p:sldLayoutId id="214748445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1/13/19</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extLst>
      <p:ext uri="{BB962C8B-B14F-4D97-AF65-F5344CB8AC3E}">
        <p14:creationId xmlns:p14="http://schemas.microsoft.com/office/powerpoint/2010/main" val="1089783127"/>
      </p:ext>
    </p:extLst>
  </p:cSld>
  <p:clrMap bg1="lt1" tx1="dk1" bg2="lt2" tx2="dk2" accent1="accent1" accent2="accent2" accent3="accent3" accent4="accent4" accent5="accent5" accent6="accent6" hlink="hlink" folHlink="folHlink"/>
  <p:sldLayoutIdLst>
    <p:sldLayoutId id="2147484532" r:id="rId1"/>
    <p:sldLayoutId id="2147484533" r:id="rId2"/>
    <p:sldLayoutId id="2147484534" r:id="rId3"/>
    <p:sldLayoutId id="2147484535" r:id="rId4"/>
    <p:sldLayoutId id="2147484536" r:id="rId5"/>
    <p:sldLayoutId id="2147484537" r:id="rId6"/>
    <p:sldLayoutId id="2147484538" r:id="rId7"/>
    <p:sldLayoutId id="2147484539" r:id="rId8"/>
    <p:sldLayoutId id="2147484540" r:id="rId9"/>
    <p:sldLayoutId id="2147484541" r:id="rId10"/>
    <p:sldLayoutId id="2147484542"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7298361"/>
      </p:ext>
    </p:extLst>
  </p:cSld>
  <p:clrMap bg1="lt1" tx1="dk1" bg2="lt2" tx2="dk2" accent1="accent1" accent2="accent2" accent3="accent3" accent4="accent4" accent5="accent5" accent6="accent6" hlink="hlink" folHlink="folHlink"/>
  <p:sldLayoutIdLst>
    <p:sldLayoutId id="2147484568" r:id="rId1"/>
    <p:sldLayoutId id="2147484569" r:id="rId2"/>
    <p:sldLayoutId id="2147484570" r:id="rId3"/>
    <p:sldLayoutId id="2147484571" r:id="rId4"/>
    <p:sldLayoutId id="2147484572" r:id="rId5"/>
    <p:sldLayoutId id="2147484573" r:id="rId6"/>
    <p:sldLayoutId id="2147484574" r:id="rId7"/>
    <p:sldLayoutId id="2147484575" r:id="rId8"/>
    <p:sldLayoutId id="2147484576" r:id="rId9"/>
    <p:sldLayoutId id="2147484577" r:id="rId10"/>
    <p:sldLayoutId id="214748457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62206514"/>
      </p:ext>
    </p:extLst>
  </p:cSld>
  <p:clrMap bg1="lt1" tx1="dk1" bg2="lt2" tx2="dk2" accent1="accent1" accent2="accent2" accent3="accent3" accent4="accent4" accent5="accent5" accent6="accent6" hlink="hlink" folHlink="folHlink"/>
  <p:sldLayoutIdLst>
    <p:sldLayoutId id="2147484580" r:id="rId1"/>
    <p:sldLayoutId id="2147484581" r:id="rId2"/>
    <p:sldLayoutId id="2147484582" r:id="rId3"/>
    <p:sldLayoutId id="2147484583" r:id="rId4"/>
    <p:sldLayoutId id="2147484584" r:id="rId5"/>
    <p:sldLayoutId id="2147484585" r:id="rId6"/>
    <p:sldLayoutId id="2147484586" r:id="rId7"/>
    <p:sldLayoutId id="2147484587" r:id="rId8"/>
    <p:sldLayoutId id="2147484588" r:id="rId9"/>
    <p:sldLayoutId id="2147484589" r:id="rId10"/>
    <p:sldLayoutId id="2147484590"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eaLnBrk="1" hangingPunct="1"/>
            <a:fld id="{2155AE94-946D-B248-8B73-E9E873B3D201}" type="slidenum">
              <a:rPr lang="en-US" altLang="en-US" smtClean="0">
                <a:ea typeface="ＭＳ Ｐゴシック" charset="-128"/>
                <a:cs typeface="Arial"/>
              </a:rPr>
              <a:pPr eaLnBrk="1" hangingPunct="1"/>
              <a:t>‹#›</a:t>
            </a:fld>
            <a:endParaRPr lang="en-US" altLang="en-US">
              <a:ea typeface="ＭＳ Ｐゴシック" charset="-128"/>
              <a:cs typeface="Arial"/>
            </a:endParaRPr>
          </a:p>
        </p:txBody>
      </p:sp>
    </p:spTree>
    <p:extLst>
      <p:ext uri="{BB962C8B-B14F-4D97-AF65-F5344CB8AC3E}">
        <p14:creationId xmlns:p14="http://schemas.microsoft.com/office/powerpoint/2010/main" val="1703566520"/>
      </p:ext>
    </p:extLst>
  </p:cSld>
  <p:clrMap bg1="lt1" tx1="dk1" bg2="lt2" tx2="dk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 id="21474846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1259448210"/>
      </p:ext>
    </p:extLst>
  </p:cSld>
  <p:clrMap bg1="lt1" tx1="dk1" bg2="lt2" tx2="dk2" accent1="accent1" accent2="accent2" accent3="accent3" accent4="accent4" accent5="accent5" accent6="accent6" hlink="hlink" folHlink="folHlink"/>
  <p:sldLayoutIdLst>
    <p:sldLayoutId id="2147484652" r:id="rId1"/>
    <p:sldLayoutId id="2147484653" r:id="rId2"/>
    <p:sldLayoutId id="2147484654" r:id="rId3"/>
    <p:sldLayoutId id="2147484655" r:id="rId4"/>
    <p:sldLayoutId id="2147484656" r:id="rId5"/>
    <p:sldLayoutId id="2147484657" r:id="rId6"/>
    <p:sldLayoutId id="2147484658" r:id="rId7"/>
    <p:sldLayoutId id="2147484659" r:id="rId8"/>
    <p:sldLayoutId id="2147484660" r:id="rId9"/>
    <p:sldLayoutId id="2147484661" r:id="rId10"/>
    <p:sldLayoutId id="214748466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1/13/19</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5.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61993" y="504779"/>
            <a:ext cx="12130006" cy="439118"/>
          </a:xfrm>
        </p:spPr>
        <p:txBody>
          <a:bodyPr/>
          <a:lstStyle/>
          <a:p>
            <a:r>
              <a:rPr lang="en-US" sz="3200" b="1" spc="-60" dirty="0">
                <a:latin typeface="Candara" charset="0"/>
                <a:ea typeface="MS PGothic" charset="0"/>
                <a:cs typeface="Arial" charset="0"/>
              </a:rPr>
              <a:t>WHAT DOES PAUL’S “HUMBLE BOASTING” TEACHE US?</a:t>
            </a:r>
          </a:p>
        </p:txBody>
      </p:sp>
      <p:sp>
        <p:nvSpPr>
          <p:cNvPr id="5" name="Rectangle 3"/>
          <p:cNvSpPr txBox="1">
            <a:spLocks noChangeArrowheads="1"/>
          </p:cNvSpPr>
          <p:nvPr/>
        </p:nvSpPr>
        <p:spPr bwMode="auto">
          <a:xfrm>
            <a:off x="215153" y="1061885"/>
            <a:ext cx="11766640" cy="5733054"/>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7200" indent="-457200">
              <a:spcBef>
                <a:spcPct val="0"/>
              </a:spcBef>
              <a:buNone/>
            </a:pPr>
            <a:r>
              <a:rPr lang="en-US" sz="2800" b="1" i="0" dirty="0">
                <a:solidFill>
                  <a:srgbClr val="000000"/>
                </a:solidFill>
                <a:latin typeface="Candara" charset="0"/>
                <a:ea typeface="ＭＳ Ｐゴシック" charset="0"/>
                <a:cs typeface="MS PGothic" charset="0"/>
              </a:rPr>
              <a:t>3)   </a:t>
            </a:r>
            <a:r>
              <a:rPr lang="en-US" sz="2800" b="1" i="0" u="sng" dirty="0">
                <a:solidFill>
                  <a:srgbClr val="FF0000"/>
                </a:solidFill>
                <a:latin typeface="Candara" charset="0"/>
                <a:ea typeface="ＭＳ Ｐゴシック" charset="0"/>
                <a:cs typeface="MS PGothic" charset="0"/>
              </a:rPr>
              <a:t>Regarding the Humility of Christlike Leadership</a:t>
            </a:r>
            <a:r>
              <a:rPr lang="en-US" sz="2800" b="1" i="0" dirty="0">
                <a:solidFill>
                  <a:srgbClr val="FF0000"/>
                </a:solidFill>
                <a:latin typeface="Candara" charset="0"/>
                <a:ea typeface="ＭＳ Ｐゴシック" charset="0"/>
                <a:cs typeface="MS PGothic" charset="0"/>
              </a:rPr>
              <a:t>:</a:t>
            </a:r>
            <a:r>
              <a:rPr lang="en-US" sz="2800" b="1" i="0" dirty="0">
                <a:latin typeface="Candara" charset="0"/>
                <a:ea typeface="ＭＳ Ｐゴシック" charset="0"/>
                <a:cs typeface="MS PGothic" charset="0"/>
              </a:rPr>
              <a:t> As Christ-followers, we are to imitate Christ (and Paul) in leading others with humility</a:t>
            </a:r>
            <a:r>
              <a:rPr lang="en-US" sz="2800" b="1" i="0" dirty="0">
                <a:solidFill>
                  <a:srgbClr val="000000"/>
                </a:solidFill>
                <a:latin typeface="Candara" charset="0"/>
                <a:ea typeface="ＭＳ Ｐゴシック" charset="0"/>
                <a:cs typeface="MS PGothic" charset="0"/>
              </a:rPr>
              <a:t>.</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000" b="0" i="1"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indent="0" algn="ctr">
              <a:spcBef>
                <a:spcPts val="0"/>
              </a:spcBef>
              <a:buNone/>
            </a:pPr>
            <a:r>
              <a:rPr lang="en-US" sz="2600" spc="-10" baseline="30000" dirty="0">
                <a:solidFill>
                  <a:srgbClr val="000000"/>
                </a:solidFill>
                <a:latin typeface="Candara" charset="0"/>
                <a:ea typeface="ＭＳ Ｐゴシック" charset="0"/>
                <a:cs typeface="MS PGothic" charset="0"/>
              </a:rPr>
              <a:t>29</a:t>
            </a:r>
            <a:r>
              <a:rPr lang="en-US" sz="2600" spc="-10" dirty="0">
                <a:solidFill>
                  <a:srgbClr val="000000"/>
                </a:solidFill>
                <a:latin typeface="Candara" charset="0"/>
                <a:ea typeface="ＭＳ Ｐゴシック" charset="0"/>
                <a:cs typeface="MS PGothic" charset="0"/>
              </a:rPr>
              <a:t> Who is weak, and I am not weak? Who is made to fall, and I am not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indignant? </a:t>
            </a:r>
            <a:r>
              <a:rPr lang="en-US" sz="2600" spc="-10" baseline="30000" dirty="0">
                <a:solidFill>
                  <a:srgbClr val="000000"/>
                </a:solidFill>
                <a:latin typeface="Candara" charset="0"/>
                <a:ea typeface="ＭＳ Ｐゴシック" charset="0"/>
                <a:cs typeface="MS PGothic" charset="0"/>
              </a:rPr>
              <a:t>30</a:t>
            </a:r>
            <a:r>
              <a:rPr lang="en-US" sz="2600" spc="-10" dirty="0">
                <a:solidFill>
                  <a:srgbClr val="000000"/>
                </a:solidFill>
                <a:latin typeface="Candara" charset="0"/>
                <a:ea typeface="ＭＳ Ｐゴシック" charset="0"/>
                <a:cs typeface="MS PGothic" charset="0"/>
              </a:rPr>
              <a:t> If I must boast, I will boast of the things that show my weakness. </a:t>
            </a:r>
            <a:br>
              <a:rPr lang="en-US" sz="2600" spc="-10" dirty="0">
                <a:solidFill>
                  <a:srgbClr val="000000"/>
                </a:solidFill>
                <a:latin typeface="Candara" charset="0"/>
                <a:ea typeface="ＭＳ Ｐゴシック" charset="0"/>
                <a:cs typeface="MS PGothic" charset="0"/>
              </a:rPr>
            </a:br>
            <a:r>
              <a:rPr lang="en-US" sz="2600" spc="-10" baseline="30000" dirty="0">
                <a:solidFill>
                  <a:srgbClr val="000000"/>
                </a:solidFill>
                <a:latin typeface="Candara" charset="0"/>
                <a:ea typeface="ＭＳ Ｐゴシック" charset="0"/>
                <a:cs typeface="MS PGothic" charset="0"/>
              </a:rPr>
              <a:t>31</a:t>
            </a:r>
            <a:r>
              <a:rPr lang="en-US" sz="2600" spc="-10" dirty="0">
                <a:solidFill>
                  <a:srgbClr val="000000"/>
                </a:solidFill>
                <a:latin typeface="Candara" charset="0"/>
                <a:ea typeface="ＭＳ Ｐゴシック" charset="0"/>
                <a:cs typeface="MS PGothic" charset="0"/>
              </a:rPr>
              <a:t> The God and Father of the Lord Jesus, he who is blessed forever, knows that I am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not lying. </a:t>
            </a:r>
            <a:r>
              <a:rPr lang="en-US" sz="2600" spc="-10" baseline="30000" dirty="0">
                <a:solidFill>
                  <a:srgbClr val="000000"/>
                </a:solidFill>
                <a:latin typeface="Candara" charset="0"/>
                <a:ea typeface="ＭＳ Ｐゴシック" charset="0"/>
                <a:cs typeface="MS PGothic" charset="0"/>
              </a:rPr>
              <a:t>32</a:t>
            </a:r>
            <a:r>
              <a:rPr lang="en-US" sz="2600" spc="-10" dirty="0">
                <a:solidFill>
                  <a:srgbClr val="000000"/>
                </a:solidFill>
                <a:latin typeface="Candara" charset="0"/>
                <a:ea typeface="ＭＳ Ｐゴシック" charset="0"/>
                <a:cs typeface="MS PGothic" charset="0"/>
              </a:rPr>
              <a:t> At Damascus, the governor under King </a:t>
            </a:r>
            <a:r>
              <a:rPr lang="en-US" sz="2600" spc="-10" dirty="0" err="1">
                <a:solidFill>
                  <a:srgbClr val="000000"/>
                </a:solidFill>
                <a:latin typeface="Candara" charset="0"/>
                <a:ea typeface="ＭＳ Ｐゴシック" charset="0"/>
                <a:cs typeface="MS PGothic" charset="0"/>
              </a:rPr>
              <a:t>Aretas</a:t>
            </a:r>
            <a:r>
              <a:rPr lang="en-US" sz="2600" spc="-10" dirty="0">
                <a:solidFill>
                  <a:srgbClr val="000000"/>
                </a:solidFill>
                <a:latin typeface="Candara" charset="0"/>
                <a:ea typeface="ＭＳ Ｐゴシック" charset="0"/>
                <a:cs typeface="MS PGothic" charset="0"/>
              </a:rPr>
              <a:t> was guarding the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city of Damascus in order to seize me, </a:t>
            </a:r>
            <a:r>
              <a:rPr lang="en-US" sz="2600" spc="-10" baseline="30000" dirty="0">
                <a:solidFill>
                  <a:srgbClr val="000000"/>
                </a:solidFill>
                <a:latin typeface="Candara" charset="0"/>
                <a:ea typeface="ＭＳ Ｐゴシック" charset="0"/>
                <a:cs typeface="MS PGothic" charset="0"/>
              </a:rPr>
              <a:t>33</a:t>
            </a:r>
            <a:r>
              <a:rPr lang="en-US" sz="2600" spc="-10" dirty="0">
                <a:solidFill>
                  <a:srgbClr val="000000"/>
                </a:solidFill>
                <a:latin typeface="Candara" charset="0"/>
                <a:ea typeface="ＭＳ Ｐゴシック" charset="0"/>
                <a:cs typeface="MS PGothic" charset="0"/>
              </a:rPr>
              <a:t> but I was let down in a basket </a:t>
            </a:r>
          </a:p>
          <a:p>
            <a:pPr marL="0" indent="0" algn="ctr">
              <a:spcBef>
                <a:spcPts val="0"/>
              </a:spcBef>
              <a:buNone/>
            </a:pPr>
            <a:r>
              <a:rPr lang="en-US" sz="2600" spc="-10" dirty="0">
                <a:solidFill>
                  <a:srgbClr val="000000"/>
                </a:solidFill>
                <a:latin typeface="Candara" charset="0"/>
                <a:ea typeface="ＭＳ Ｐゴシック" charset="0"/>
                <a:cs typeface="MS PGothic" charset="0"/>
              </a:rPr>
              <a:t>through a window in the wall and escaped his hands.  (vs. 29-33)</a:t>
            </a:r>
          </a:p>
          <a:p>
            <a:pPr marL="0" indent="0" algn="ctr">
              <a:spcBef>
                <a:spcPts val="0"/>
              </a:spcBef>
              <a:buNone/>
            </a:pPr>
            <a:endParaRPr kumimoji="0" lang="en-US" sz="1000" b="0" i="1"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Why boasts of weakness rather than strengths? It’s radically counter-cultural because Christ also chose humility in making an impact. </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This is genuine spiritual leadership—even though it is so rare these days.</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We ought to learn to choose the theology of weakness that is far more radically impactful in leading others for the glory of God!</a:t>
            </a:r>
          </a:p>
          <a:p>
            <a:pPr marL="0" lvl="0" indent="0" algn="ctr">
              <a:spcBef>
                <a:spcPts val="0"/>
              </a:spcBef>
              <a:buNone/>
            </a:pPr>
            <a:endParaRPr kumimoji="0" lang="en-US" sz="1400" b="0" i="1"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p:txBody>
      </p:sp>
    </p:spTree>
    <p:extLst>
      <p:ext uri="{BB962C8B-B14F-4D97-AF65-F5344CB8AC3E}">
        <p14:creationId xmlns:p14="http://schemas.microsoft.com/office/powerpoint/2010/main" val="355925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381000" y="232348"/>
            <a:ext cx="11430000" cy="6625652"/>
          </a:xfrm>
        </p:spPr>
        <p:txBody>
          <a:bodyPr/>
          <a:lstStyle/>
          <a:p>
            <a:pPr marL="0" indent="0" algn="just">
              <a:spcBef>
                <a:spcPts val="0"/>
              </a:spcBef>
              <a:buNone/>
            </a:pPr>
            <a:r>
              <a:rPr lang="en-US" b="1" dirty="0">
                <a:solidFill>
                  <a:srgbClr val="800000"/>
                </a:solidFill>
                <a:latin typeface="Candara" charset="0"/>
                <a:cs typeface="Arial" charset="0"/>
              </a:rPr>
              <a:t>Humility vs. Pride</a:t>
            </a:r>
          </a:p>
          <a:p>
            <a:pPr marL="0" indent="0" algn="just">
              <a:spcBef>
                <a:spcPts val="0"/>
              </a:spcBef>
              <a:buNone/>
            </a:pPr>
            <a:r>
              <a:rPr lang="en-US" sz="2750" b="1" dirty="0">
                <a:latin typeface="Candara"/>
                <a:cs typeface="Candara"/>
              </a:rPr>
              <a:t>Humility is not a popular trait in the modern world. It's not touted in the talk shows or celebrated in valedictory speeches or commended in diversity seminars or listed with corporate core values. And if you go to the massive self-help section of your sprawling mall bookstore, you won't find many titles celebrating humility. The basic reason for this is not hard to find: humility can only survive in the presence of God. When God goes, humility goes. In fact, you might say that humility follows God like a shadow. We can expect to find humility applauded in our society about as often as we find God applauded . . . In this atmosphere, humility cannot survive. It disappears with God. When God is neglected, the runner-up god takes his place, namely man. And that, by definition, is the opposite of humility, namely, the haughty spirit called pride. So the atmosphere we breathe is hostile to humility.</a:t>
            </a:r>
          </a:p>
          <a:p>
            <a:pPr marL="0" indent="0" algn="r">
              <a:spcBef>
                <a:spcPts val="0"/>
              </a:spcBef>
              <a:buNone/>
            </a:pPr>
            <a:r>
              <a:rPr lang="en-US" sz="2750" b="1" dirty="0">
                <a:latin typeface="Candara"/>
                <a:cs typeface="Candara"/>
              </a:rPr>
              <a:t>— John Piper</a:t>
            </a:r>
          </a:p>
        </p:txBody>
      </p:sp>
    </p:spTree>
    <p:extLst>
      <p:ext uri="{BB962C8B-B14F-4D97-AF65-F5344CB8AC3E}">
        <p14:creationId xmlns:p14="http://schemas.microsoft.com/office/powerpoint/2010/main" val="3957298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83071" y="1524000"/>
            <a:ext cx="11680329" cy="5333999"/>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ts val="0"/>
              </a:spcBef>
              <a:buNone/>
            </a:pPr>
            <a:r>
              <a:rPr lang="en-US" sz="2800" b="1" spc="-10" dirty="0">
                <a:solidFill>
                  <a:srgbClr val="000000"/>
                </a:solidFill>
                <a:latin typeface="Candara" charset="0"/>
                <a:ea typeface="ＭＳ Ｐゴシック" charset="0"/>
                <a:cs typeface="MS PGothic" charset="0"/>
              </a:rPr>
              <a:t>Nothing sets a person so much </a:t>
            </a:r>
            <a:br>
              <a:rPr lang="en-US" sz="2800" b="1" spc="-10" dirty="0">
                <a:solidFill>
                  <a:srgbClr val="000000"/>
                </a:solidFill>
                <a:latin typeface="Candara" charset="0"/>
                <a:ea typeface="ＭＳ Ｐゴシック" charset="0"/>
                <a:cs typeface="MS PGothic" charset="0"/>
              </a:rPr>
            </a:br>
            <a:r>
              <a:rPr lang="en-US" sz="2800" b="1" spc="-10" dirty="0">
                <a:solidFill>
                  <a:srgbClr val="000000"/>
                </a:solidFill>
                <a:latin typeface="Candara" charset="0"/>
                <a:ea typeface="ＭＳ Ｐゴシック" charset="0"/>
                <a:cs typeface="MS PGothic" charset="0"/>
              </a:rPr>
              <a:t>out of the devil's reach as humility.</a:t>
            </a:r>
            <a:br>
              <a:rPr lang="en-US" sz="2800" b="1" spc="-10" dirty="0">
                <a:solidFill>
                  <a:srgbClr val="000000"/>
                </a:solidFill>
                <a:latin typeface="Candara" charset="0"/>
                <a:ea typeface="ＭＳ Ｐゴシック" charset="0"/>
                <a:cs typeface="MS PGothic" charset="0"/>
              </a:rPr>
            </a:br>
            <a:r>
              <a:rPr lang="en-US" sz="2800" b="1" spc="-10" dirty="0">
                <a:solidFill>
                  <a:srgbClr val="000000"/>
                </a:solidFill>
                <a:latin typeface="Candara" charset="0"/>
                <a:ea typeface="ＭＳ Ｐゴシック" charset="0"/>
                <a:cs typeface="MS PGothic" charset="0"/>
              </a:rPr>
              <a:t>Jonathan Edwards </a:t>
            </a:r>
          </a:p>
          <a:p>
            <a:pPr marL="0" indent="0" algn="ctr">
              <a:spcBef>
                <a:spcPts val="0"/>
              </a:spcBef>
              <a:buNone/>
            </a:pPr>
            <a:r>
              <a:rPr lang="en-US" sz="2800" b="1" spc="-10" dirty="0">
                <a:solidFill>
                  <a:srgbClr val="000000"/>
                </a:solidFill>
                <a:latin typeface="Candara" charset="0"/>
                <a:ea typeface="ＭＳ Ｐゴシック" charset="0"/>
                <a:cs typeface="MS PGothic" charset="0"/>
              </a:rPr>
              <a:t> </a:t>
            </a:r>
          </a:p>
          <a:p>
            <a:pPr marL="0" indent="0" algn="ctr">
              <a:spcBef>
                <a:spcPts val="0"/>
              </a:spcBef>
              <a:buNone/>
            </a:pPr>
            <a:r>
              <a:rPr lang="en-US" sz="2800" b="1" spc="-10" dirty="0">
                <a:solidFill>
                  <a:srgbClr val="000000"/>
                </a:solidFill>
                <a:latin typeface="Candara" charset="0"/>
                <a:ea typeface="ＭＳ Ｐゴシック" charset="0"/>
                <a:cs typeface="MS PGothic" charset="0"/>
              </a:rPr>
              <a:t>Just as water ever seeks and fills the lowest place, </a:t>
            </a:r>
            <a:br>
              <a:rPr lang="en-US" sz="2800" b="1" spc="-10" dirty="0">
                <a:solidFill>
                  <a:srgbClr val="000000"/>
                </a:solidFill>
                <a:latin typeface="Candara" charset="0"/>
                <a:ea typeface="ＭＳ Ｐゴシック" charset="0"/>
                <a:cs typeface="MS PGothic" charset="0"/>
              </a:rPr>
            </a:br>
            <a:r>
              <a:rPr lang="en-US" sz="2800" b="1" spc="-10" dirty="0">
                <a:solidFill>
                  <a:srgbClr val="000000"/>
                </a:solidFill>
                <a:latin typeface="Candara" charset="0"/>
                <a:ea typeface="ＭＳ Ｐゴシック" charset="0"/>
                <a:cs typeface="MS PGothic" charset="0"/>
              </a:rPr>
              <a:t>so the moment God finds you abased and empty, </a:t>
            </a:r>
            <a:br>
              <a:rPr lang="en-US" sz="2800" b="1" spc="-10" dirty="0">
                <a:solidFill>
                  <a:srgbClr val="000000"/>
                </a:solidFill>
                <a:latin typeface="Candara" charset="0"/>
                <a:ea typeface="ＭＳ Ｐゴシック" charset="0"/>
                <a:cs typeface="MS PGothic" charset="0"/>
              </a:rPr>
            </a:br>
            <a:r>
              <a:rPr lang="en-US" sz="2800" b="1" spc="-10" dirty="0">
                <a:solidFill>
                  <a:srgbClr val="000000"/>
                </a:solidFill>
                <a:latin typeface="Candara" charset="0"/>
                <a:ea typeface="ＭＳ Ｐゴシック" charset="0"/>
                <a:cs typeface="MS PGothic" charset="0"/>
              </a:rPr>
              <a:t>His glory and power flow in.</a:t>
            </a:r>
            <a:br>
              <a:rPr lang="en-US" sz="2800" b="1" spc="-10" dirty="0">
                <a:solidFill>
                  <a:srgbClr val="000000"/>
                </a:solidFill>
                <a:latin typeface="Candara" charset="0"/>
                <a:ea typeface="ＭＳ Ｐゴシック" charset="0"/>
                <a:cs typeface="MS PGothic" charset="0"/>
              </a:rPr>
            </a:br>
            <a:r>
              <a:rPr lang="en-US" sz="2800" b="1" spc="-10" dirty="0">
                <a:solidFill>
                  <a:srgbClr val="000000"/>
                </a:solidFill>
                <a:latin typeface="Candara" charset="0"/>
                <a:ea typeface="ＭＳ Ｐゴシック" charset="0"/>
                <a:cs typeface="MS PGothic" charset="0"/>
              </a:rPr>
              <a:t>Andrew Murray</a:t>
            </a:r>
          </a:p>
          <a:p>
            <a:pPr marL="0" indent="0" algn="ctr">
              <a:spcBef>
                <a:spcPts val="0"/>
              </a:spcBef>
              <a:buNone/>
            </a:pPr>
            <a:endParaRPr kumimoji="0" lang="en-US" sz="2800" b="1" i="1"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p:txBody>
      </p:sp>
    </p:spTree>
    <p:extLst>
      <p:ext uri="{BB962C8B-B14F-4D97-AF65-F5344CB8AC3E}">
        <p14:creationId xmlns:p14="http://schemas.microsoft.com/office/powerpoint/2010/main" val="2755002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200" dirty="0">
                <a:latin typeface="Candara" charset="0"/>
                <a:cs typeface="MS PGothic" charset="0"/>
              </a:rPr>
              <a:t>THREE PRACTICAL QUESTIONS </a:t>
            </a:r>
            <a:br>
              <a:rPr lang="en-US" sz="3200" dirty="0">
                <a:latin typeface="Candara" charset="0"/>
                <a:cs typeface="MS PGothic" charset="0"/>
              </a:rPr>
            </a:br>
            <a:r>
              <a:rPr lang="en-US" sz="3200" dirty="0">
                <a:latin typeface="Candara" charset="0"/>
                <a:cs typeface="MS PGothic" charset="0"/>
              </a:rPr>
              <a:t>FOR OUR EVERYDAY LIFE</a:t>
            </a:r>
          </a:p>
        </p:txBody>
      </p:sp>
      <p:sp>
        <p:nvSpPr>
          <p:cNvPr id="140290" name="Rectangle 3"/>
          <p:cNvSpPr>
            <a:spLocks noGrp="1" noChangeArrowheads="1"/>
          </p:cNvSpPr>
          <p:nvPr>
            <p:ph idx="1"/>
          </p:nvPr>
        </p:nvSpPr>
        <p:spPr>
          <a:xfrm>
            <a:off x="326572" y="1600200"/>
            <a:ext cx="11642272" cy="5105400"/>
          </a:xfrm>
        </p:spPr>
        <p:txBody>
          <a:bodyPr/>
          <a:lstStyle/>
          <a:p>
            <a:pPr marL="514350" lvl="0" indent="-514350">
              <a:buFont typeface="+mj-lt"/>
              <a:buAutoNum type="arabicPeriod"/>
            </a:pPr>
            <a:r>
              <a:rPr lang="en-US" sz="2800" dirty="0"/>
              <a:t>In what ways are you more convinced of your need for not relying on your own strengths, skills, and accomplishment for true confidence? </a:t>
            </a:r>
          </a:p>
          <a:p>
            <a:pPr marL="514350" lvl="0" indent="-514350">
              <a:buFont typeface="+mj-lt"/>
              <a:buAutoNum type="arabicPeriod"/>
            </a:pPr>
            <a:endParaRPr lang="en-US" sz="2000" dirty="0"/>
          </a:p>
          <a:p>
            <a:pPr marL="514350" lvl="0" indent="-514350">
              <a:buFont typeface="+mj-lt"/>
              <a:buAutoNum type="arabicPeriod"/>
            </a:pPr>
            <a:r>
              <a:rPr lang="en-US" sz="2800" dirty="0"/>
              <a:t>What would it mean for you to count the cost of radical discipleship in where you are in this season of your life as a Christ-follower? </a:t>
            </a:r>
          </a:p>
          <a:p>
            <a:pPr marL="514350" lvl="0" indent="-514350">
              <a:buFont typeface="+mj-lt"/>
              <a:buAutoNum type="arabicPeriod"/>
            </a:pPr>
            <a:endParaRPr lang="en-US" sz="2000" dirty="0"/>
          </a:p>
          <a:p>
            <a:pPr marL="514350" lvl="0" indent="-514350">
              <a:buFont typeface="+mj-lt"/>
              <a:buAutoNum type="arabicPeriod"/>
            </a:pPr>
            <a:r>
              <a:rPr lang="en-US" sz="2800" dirty="0"/>
              <a:t>What is your first step in living out your influence/leadership counter-culturally through genuine humility?</a:t>
            </a:r>
          </a:p>
        </p:txBody>
      </p:sp>
    </p:spTree>
    <p:extLst>
      <p:ext uri="{BB962C8B-B14F-4D97-AF65-F5344CB8AC3E}">
        <p14:creationId xmlns:p14="http://schemas.microsoft.com/office/powerpoint/2010/main" val="623508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6990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609600"/>
          </a:xfrm>
        </p:spPr>
        <p:txBody>
          <a:bodyPr/>
          <a:lstStyle/>
          <a:p>
            <a:pPr eaLnBrk="1" hangingPunct="1">
              <a:defRPr/>
            </a:pPr>
            <a:r>
              <a:rPr lang="en-US" b="1" i="1" dirty="0">
                <a:effectLst>
                  <a:outerShdw blurRad="38100" dist="38100" dir="2700000" algn="tl">
                    <a:srgbClr val="DDDDDD"/>
                  </a:outerShdw>
                </a:effectLst>
                <a:latin typeface="Candara" charset="0"/>
                <a:ea typeface="MS PGothic" charset="0"/>
                <a:cs typeface="Arial" charset="0"/>
              </a:rPr>
              <a:t>Boasting of Weakness</a:t>
            </a:r>
          </a:p>
        </p:txBody>
      </p:sp>
      <p:sp>
        <p:nvSpPr>
          <p:cNvPr id="129027" name="Rectangle 3"/>
          <p:cNvSpPr>
            <a:spLocks noGrp="1" noChangeArrowheads="1"/>
          </p:cNvSpPr>
          <p:nvPr>
            <p:ph type="body" idx="4294967295"/>
          </p:nvPr>
        </p:nvSpPr>
        <p:spPr>
          <a:xfrm>
            <a:off x="812800" y="2971800"/>
            <a:ext cx="10464800" cy="2590800"/>
          </a:xfrm>
        </p:spPr>
        <p:txBody>
          <a:bodyPr/>
          <a:lstStyle/>
          <a:p>
            <a:pPr marL="0" indent="0" algn="ctr" eaLnBrk="1" hangingPunct="1">
              <a:buFontTx/>
              <a:buNone/>
              <a:defRPr/>
            </a:pPr>
            <a:r>
              <a:rPr lang="en-US" b="1" i="1" dirty="0">
                <a:effectLst>
                  <a:outerShdw blurRad="38100" dist="38100" dir="2700000" algn="tl">
                    <a:srgbClr val="DDDDDD"/>
                  </a:outerShdw>
                </a:effectLst>
                <a:latin typeface="Candara" charset="0"/>
                <a:ea typeface="MS PGothic" charset="0"/>
                <a:cs typeface="Arial" charset="0"/>
              </a:rPr>
              <a:t>Studies in 2 Corinthians Series</a:t>
            </a:r>
          </a:p>
          <a:p>
            <a:pPr marL="0" indent="0" algn="ctr" eaLnBrk="1" hangingPunct="1">
              <a:buNone/>
              <a:defRPr/>
            </a:pPr>
            <a:r>
              <a:rPr lang="it-IT" i="1" dirty="0">
                <a:effectLst>
                  <a:outerShdw blurRad="38100" dist="38100" dir="2700000" algn="tl">
                    <a:srgbClr val="DDDDDD"/>
                  </a:outerShdw>
                </a:effectLst>
                <a:latin typeface="Candara" charset="0"/>
                <a:ea typeface="MS PGothic" charset="0"/>
                <a:cs typeface="Arial" charset="0"/>
              </a:rPr>
              <a:t>2 </a:t>
            </a:r>
            <a:r>
              <a:rPr lang="it-IT" i="1" dirty="0" err="1">
                <a:effectLst>
                  <a:outerShdw blurRad="38100" dist="38100" dir="2700000" algn="tl">
                    <a:srgbClr val="DDDDDD"/>
                  </a:outerShdw>
                </a:effectLst>
                <a:latin typeface="Candara" charset="0"/>
                <a:ea typeface="MS PGothic" charset="0"/>
                <a:cs typeface="Arial" charset="0"/>
              </a:rPr>
              <a:t>Corinthians</a:t>
            </a:r>
            <a:r>
              <a:rPr lang="it-IT" i="1" dirty="0">
                <a:effectLst>
                  <a:outerShdw blurRad="38100" dist="38100" dir="2700000" algn="tl">
                    <a:srgbClr val="DDDDDD"/>
                  </a:outerShdw>
                </a:effectLst>
                <a:latin typeface="Candara" charset="0"/>
                <a:ea typeface="MS PGothic" charset="0"/>
                <a:cs typeface="Arial" charset="0"/>
              </a:rPr>
              <a:t> 11:16-33</a:t>
            </a:r>
          </a:p>
          <a:p>
            <a:pPr marL="0" indent="0" algn="ctr" eaLnBrk="1" hangingPunct="1">
              <a:buNone/>
              <a:defRPr/>
            </a:pPr>
            <a:r>
              <a:rPr lang="en-US" b="1" dirty="0">
                <a:latin typeface="Candara"/>
                <a:cs typeface="Candara"/>
              </a:rPr>
              <a:t>©</a:t>
            </a:r>
            <a:r>
              <a:rPr lang="en-US" dirty="0"/>
              <a:t> </a:t>
            </a:r>
            <a:r>
              <a:rPr lang="en-US" b="1" dirty="0">
                <a:effectLst>
                  <a:outerShdw blurRad="38100" dist="38100" dir="2700000" algn="tl">
                    <a:srgbClr val="DDDDDD"/>
                  </a:outerShdw>
                </a:effectLst>
                <a:latin typeface="Candara" charset="0"/>
                <a:ea typeface="MS PGothic" charset="0"/>
                <a:cs typeface="Arial" charset="0"/>
              </a:rPr>
              <a:t>January 13, 2019</a:t>
            </a:r>
          </a:p>
          <a:p>
            <a:pPr marL="0" indent="0" algn="ctr">
              <a:buFontTx/>
              <a:buNone/>
              <a:defRPr/>
            </a:pPr>
            <a:r>
              <a:rPr lang="en-US" b="1" i="1" dirty="0">
                <a:effectLst>
                  <a:outerShdw blurRad="38100" dist="38100" dir="2700000" algn="tl">
                    <a:srgbClr val="DDDDDD"/>
                  </a:outerShdw>
                </a:effectLst>
                <a:latin typeface="Candara" charset="0"/>
                <a:ea typeface="MS PGothic" charset="0"/>
                <a:cs typeface="Arial" charset="0"/>
              </a:rPr>
              <a:t>  Pastor Paul K. Kim</a:t>
            </a:r>
          </a:p>
          <a:p>
            <a:pPr marL="0" indent="0"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2312768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1" name="Rectangle 2">
            <a:extLst>
              <a:ext uri="{FF2B5EF4-FFF2-40B4-BE49-F238E27FC236}">
                <a16:creationId xmlns:a16="http://schemas.microsoft.com/office/drawing/2014/main" id="{8496457D-B90A-7F45-9621-BAF7098E7C9F}"/>
              </a:ext>
            </a:extLst>
          </p:cNvPr>
          <p:cNvSpPr>
            <a:spLocks noGrp="1" noChangeArrowheads="1"/>
          </p:cNvSpPr>
          <p:nvPr>
            <p:ph type="title"/>
          </p:nvPr>
        </p:nvSpPr>
        <p:spPr>
          <a:xfrm>
            <a:off x="0" y="533400"/>
            <a:ext cx="12192000" cy="609600"/>
          </a:xfrm>
        </p:spPr>
        <p:txBody>
          <a:bodyPr/>
          <a:lstStyle/>
          <a:p>
            <a:r>
              <a:rPr lang="en-US" altLang="en-US" sz="3200" b="1" dirty="0">
                <a:latin typeface="Candara" panose="020E0502030303020204" pitchFamily="34" charset="0"/>
              </a:rPr>
              <a:t>AN OVERVIEW: PAUL’S “FOOLISH BOASTING” [2 COR. 11:16-33]</a:t>
            </a:r>
          </a:p>
        </p:txBody>
      </p:sp>
      <p:sp>
        <p:nvSpPr>
          <p:cNvPr id="157698" name="Rectangle 3">
            <a:extLst>
              <a:ext uri="{FF2B5EF4-FFF2-40B4-BE49-F238E27FC236}">
                <a16:creationId xmlns:a16="http://schemas.microsoft.com/office/drawing/2014/main" id="{1A27F78C-A54D-354F-9FBE-81126DA16E5A}"/>
              </a:ext>
            </a:extLst>
          </p:cNvPr>
          <p:cNvSpPr>
            <a:spLocks noGrp="1" noChangeArrowheads="1"/>
          </p:cNvSpPr>
          <p:nvPr>
            <p:ph type="body" idx="1"/>
          </p:nvPr>
        </p:nvSpPr>
        <p:spPr>
          <a:xfrm>
            <a:off x="304800" y="1371600"/>
            <a:ext cx="11658600" cy="5334000"/>
          </a:xfrm>
        </p:spPr>
        <p:txBody>
          <a:bodyPr/>
          <a:lstStyle/>
          <a:p>
            <a:pPr marL="457200" indent="-457200"/>
            <a:r>
              <a:rPr lang="en-US" altLang="en-US" sz="2800" b="1" dirty="0">
                <a:latin typeface="Candara" panose="020E0502030303020204" pitchFamily="34" charset="0"/>
              </a:rPr>
              <a:t>Why does Paul engage in "foolish boasting"?</a:t>
            </a:r>
          </a:p>
          <a:p>
            <a:pPr marL="915988" lvl="1" indent="-458788">
              <a:buFont typeface="Wingdings" pitchFamily="2" charset="2"/>
              <a:buChar char="Ø"/>
            </a:pPr>
            <a:r>
              <a:rPr lang="en-US" altLang="en-US" dirty="0">
                <a:latin typeface="Candara" panose="020E0502030303020204" pitchFamily="34" charset="0"/>
              </a:rPr>
              <a:t>Paul detests boasting but he </a:t>
            </a:r>
            <a:r>
              <a:rPr lang="en-US" altLang="en-US" dirty="0">
                <a:solidFill>
                  <a:srgbClr val="FF0000"/>
                </a:solidFill>
                <a:latin typeface="Candara" panose="020E0502030303020204" pitchFamily="34" charset="0"/>
              </a:rPr>
              <a:t>is forced to boast </a:t>
            </a:r>
            <a:r>
              <a:rPr lang="en-US" altLang="en-US" dirty="0">
                <a:latin typeface="Candara" panose="020E0502030303020204" pitchFamily="34" charset="0"/>
              </a:rPr>
              <a:t>in defending his true gospel against the accusations of the triumphalistic false apostles.</a:t>
            </a:r>
          </a:p>
          <a:p>
            <a:pPr marL="457200" indent="-457200"/>
            <a:endParaRPr lang="en-US" altLang="en-US" sz="1200" b="1" dirty="0">
              <a:latin typeface="Candara" panose="020E0502030303020204" pitchFamily="34" charset="0"/>
            </a:endParaRPr>
          </a:p>
          <a:p>
            <a:pPr marL="457200" indent="-457200"/>
            <a:r>
              <a:rPr lang="en-US" altLang="en-US" sz="2800" b="1" dirty="0">
                <a:latin typeface="Candara" panose="020E0502030303020204" pitchFamily="34" charset="0"/>
              </a:rPr>
              <a:t>Why does Paul give so many disclaimers before actual boasting?</a:t>
            </a:r>
          </a:p>
          <a:p>
            <a:pPr marL="915988" lvl="1" indent="-458788">
              <a:buFont typeface="Wingdings" pitchFamily="2" charset="2"/>
              <a:buChar char="Ø"/>
            </a:pPr>
            <a:r>
              <a:rPr lang="en-US" altLang="en-US" dirty="0">
                <a:latin typeface="Candara" panose="020E0502030303020204" pitchFamily="34" charset="0"/>
              </a:rPr>
              <a:t>It is because Paul is extremely reluctant in doing the foolish boasting, which </a:t>
            </a:r>
            <a:r>
              <a:rPr lang="en-US" altLang="en-US" dirty="0">
                <a:solidFill>
                  <a:srgbClr val="FF0000"/>
                </a:solidFill>
                <a:latin typeface="Candara" panose="020E0502030303020204" pitchFamily="34" charset="0"/>
              </a:rPr>
              <a:t>reveals his humility</a:t>
            </a:r>
            <a:r>
              <a:rPr lang="en-US" altLang="en-US" dirty="0">
                <a:latin typeface="Candara" panose="020E0502030303020204" pitchFamily="34" charset="0"/>
              </a:rPr>
              <a:t>.</a:t>
            </a:r>
          </a:p>
          <a:p>
            <a:pPr marL="457200" indent="-457200"/>
            <a:endParaRPr lang="en-US" altLang="en-US" sz="1200" b="1" dirty="0">
              <a:latin typeface="Candara" panose="020E0502030303020204" pitchFamily="34" charset="0"/>
            </a:endParaRPr>
          </a:p>
          <a:p>
            <a:pPr marL="457200" indent="-457200"/>
            <a:r>
              <a:rPr lang="en-US" altLang="en-US" sz="2800" b="1" dirty="0">
                <a:latin typeface="Candara" panose="020E0502030303020204" pitchFamily="34" charset="0"/>
              </a:rPr>
              <a:t>Why does Paul boast of weakness?</a:t>
            </a:r>
          </a:p>
          <a:p>
            <a:pPr marL="915988" lvl="1" indent="-458788">
              <a:buFont typeface="Wingdings" pitchFamily="2" charset="2"/>
              <a:buChar char="Ø"/>
            </a:pPr>
            <a:r>
              <a:rPr lang="en-US" altLang="en-US" dirty="0">
                <a:latin typeface="Candara" panose="020E0502030303020204" pitchFamily="34" charset="0"/>
              </a:rPr>
              <a:t>Even in his boasting, Paul is </a:t>
            </a:r>
            <a:r>
              <a:rPr lang="en-US" altLang="en-US" dirty="0">
                <a:solidFill>
                  <a:srgbClr val="FF0000"/>
                </a:solidFill>
                <a:latin typeface="Candara" panose="020E0502030303020204" pitchFamily="34" charset="0"/>
              </a:rPr>
              <a:t>radically counter-cultural </a:t>
            </a:r>
            <a:r>
              <a:rPr lang="en-US" altLang="en-US" dirty="0">
                <a:latin typeface="Candara" panose="020E0502030303020204" pitchFamily="34" charset="0"/>
              </a:rPr>
              <a:t>that he ends up boasting of his sufferings that show his weakness.</a:t>
            </a:r>
          </a:p>
        </p:txBody>
      </p:sp>
    </p:spTree>
    <p:extLst>
      <p:ext uri="{BB962C8B-B14F-4D97-AF65-F5344CB8AC3E}">
        <p14:creationId xmlns:p14="http://schemas.microsoft.com/office/powerpoint/2010/main" val="205055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69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7698">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7698">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769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61993" y="504779"/>
            <a:ext cx="12130006" cy="439118"/>
          </a:xfrm>
        </p:spPr>
        <p:txBody>
          <a:bodyPr/>
          <a:lstStyle/>
          <a:p>
            <a:r>
              <a:rPr lang="en-US" sz="3200" b="1" spc="-60" dirty="0">
                <a:latin typeface="Candara" charset="0"/>
                <a:ea typeface="MS PGothic" charset="0"/>
                <a:cs typeface="Arial" charset="0"/>
              </a:rPr>
              <a:t>WHAT DOES PAUL’S “HUMBLE BOASTING” TEACHE US?</a:t>
            </a:r>
          </a:p>
        </p:txBody>
      </p:sp>
      <p:sp>
        <p:nvSpPr>
          <p:cNvPr id="5" name="Rectangle 3"/>
          <p:cNvSpPr txBox="1">
            <a:spLocks noChangeArrowheads="1"/>
          </p:cNvSpPr>
          <p:nvPr/>
        </p:nvSpPr>
        <p:spPr bwMode="auto">
          <a:xfrm>
            <a:off x="197224" y="1061885"/>
            <a:ext cx="11869270" cy="5733054"/>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7200" lvl="0" indent="-457200">
              <a:spcBef>
                <a:spcPct val="0"/>
              </a:spcBef>
              <a:buNone/>
            </a:pPr>
            <a:r>
              <a:rPr lang="en-US" sz="2800" b="1" i="0" dirty="0">
                <a:solidFill>
                  <a:srgbClr val="000000"/>
                </a:solidFill>
                <a:latin typeface="Candara" charset="0"/>
                <a:ea typeface="ＭＳ Ｐゴシック" charset="0"/>
                <a:cs typeface="MS PGothic" charset="0"/>
              </a:rPr>
              <a:t>1)   </a:t>
            </a:r>
            <a:r>
              <a:rPr lang="en-US" sz="2800" b="1" i="0" u="sng" dirty="0">
                <a:solidFill>
                  <a:srgbClr val="FF0000"/>
                </a:solidFill>
                <a:latin typeface="Candara" charset="0"/>
                <a:ea typeface="ＭＳ Ｐゴシック" charset="0"/>
                <a:cs typeface="MS PGothic" charset="0"/>
              </a:rPr>
              <a:t>Regarding Self-Promotion &amp; Discernment</a:t>
            </a:r>
            <a:r>
              <a:rPr lang="en-US" sz="2800" b="1" i="0" dirty="0">
                <a:solidFill>
                  <a:srgbClr val="FF0000"/>
                </a:solidFill>
                <a:latin typeface="Candara" charset="0"/>
                <a:ea typeface="ＭＳ Ｐゴシック" charset="0"/>
                <a:cs typeface="MS PGothic" charset="0"/>
              </a:rPr>
              <a:t>: </a:t>
            </a:r>
            <a:r>
              <a:rPr lang="en-US" sz="2800" b="1" i="0" dirty="0">
                <a:latin typeface="Candara" charset="0"/>
                <a:ea typeface="ＭＳ Ｐゴシック" charset="0"/>
                <a:cs typeface="MS PGothic" charset="0"/>
              </a:rPr>
              <a:t>As Christ-followers, we are to reject all worldly boasting and discern spiritual leadership likewise</a:t>
            </a:r>
            <a:r>
              <a:rPr lang="en-US" sz="2800" b="1" i="0" dirty="0">
                <a:solidFill>
                  <a:srgbClr val="000000"/>
                </a:solidFill>
                <a:latin typeface="Candara" charset="0"/>
                <a:ea typeface="ＭＳ Ｐゴシック" charset="0"/>
                <a:cs typeface="MS PGothic" charset="0"/>
              </a:rPr>
              <a:t>.</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000" b="0" i="1"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lvl="0" indent="0" algn="ctr">
              <a:spcBef>
                <a:spcPts val="0"/>
              </a:spcBef>
              <a:buNone/>
            </a:pPr>
            <a:r>
              <a:rPr lang="en-US" sz="2600" spc="-10" baseline="30000" dirty="0">
                <a:solidFill>
                  <a:srgbClr val="000000"/>
                </a:solidFill>
                <a:latin typeface="Candara" charset="0"/>
                <a:ea typeface="ＭＳ Ｐゴシック" charset="0"/>
                <a:cs typeface="MS PGothic" charset="0"/>
              </a:rPr>
              <a:t>16</a:t>
            </a:r>
            <a:r>
              <a:rPr lang="en-US" sz="2600" spc="-10" dirty="0">
                <a:solidFill>
                  <a:srgbClr val="000000"/>
                </a:solidFill>
                <a:latin typeface="Candara" charset="0"/>
                <a:ea typeface="ＭＳ Ｐゴシック" charset="0"/>
                <a:cs typeface="MS PGothic" charset="0"/>
              </a:rPr>
              <a:t> I repeat, let no one think me foolish. But even if you do, accept me as a fool, so that I too may boast a little. </a:t>
            </a:r>
            <a:r>
              <a:rPr lang="en-US" sz="2600" spc="-10" baseline="30000" dirty="0">
                <a:solidFill>
                  <a:srgbClr val="000000"/>
                </a:solidFill>
                <a:latin typeface="Candara" charset="0"/>
                <a:ea typeface="ＭＳ Ｐゴシック" charset="0"/>
                <a:cs typeface="MS PGothic" charset="0"/>
              </a:rPr>
              <a:t>17</a:t>
            </a:r>
            <a:r>
              <a:rPr lang="en-US" sz="2600" spc="-10" dirty="0">
                <a:solidFill>
                  <a:srgbClr val="000000"/>
                </a:solidFill>
                <a:latin typeface="Candara" charset="0"/>
                <a:ea typeface="ＭＳ Ｐゴシック" charset="0"/>
                <a:cs typeface="MS PGothic" charset="0"/>
              </a:rPr>
              <a:t> What I am saying with this boastful confidence, I say not as the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Lord would but as a fool. </a:t>
            </a:r>
            <a:r>
              <a:rPr lang="en-US" sz="2600" spc="-10" baseline="30000" dirty="0">
                <a:solidFill>
                  <a:srgbClr val="000000"/>
                </a:solidFill>
                <a:latin typeface="Candara" charset="0"/>
                <a:ea typeface="ＭＳ Ｐゴシック" charset="0"/>
                <a:cs typeface="MS PGothic" charset="0"/>
              </a:rPr>
              <a:t>18</a:t>
            </a:r>
            <a:r>
              <a:rPr lang="en-US" sz="2600" spc="-10" dirty="0">
                <a:solidFill>
                  <a:srgbClr val="000000"/>
                </a:solidFill>
                <a:latin typeface="Candara" charset="0"/>
                <a:ea typeface="ＭＳ Ｐゴシック" charset="0"/>
                <a:cs typeface="MS PGothic" charset="0"/>
              </a:rPr>
              <a:t> Since many boast according to the flesh, I too will boast. </a:t>
            </a:r>
            <a:br>
              <a:rPr lang="en-US" sz="2600" spc="-10" dirty="0">
                <a:solidFill>
                  <a:srgbClr val="000000"/>
                </a:solidFill>
                <a:latin typeface="Candara" charset="0"/>
                <a:ea typeface="ＭＳ Ｐゴシック" charset="0"/>
                <a:cs typeface="MS PGothic" charset="0"/>
              </a:rPr>
            </a:br>
            <a:r>
              <a:rPr lang="en-US" sz="2600" spc="-10" baseline="30000" dirty="0">
                <a:solidFill>
                  <a:srgbClr val="000000"/>
                </a:solidFill>
                <a:latin typeface="Candara" charset="0"/>
                <a:ea typeface="ＭＳ Ｐゴシック" charset="0"/>
                <a:cs typeface="MS PGothic" charset="0"/>
              </a:rPr>
              <a:t>19</a:t>
            </a:r>
            <a:r>
              <a:rPr lang="en-US" sz="2600" spc="-10" dirty="0">
                <a:solidFill>
                  <a:srgbClr val="000000"/>
                </a:solidFill>
                <a:latin typeface="Candara" charset="0"/>
                <a:ea typeface="ＭＳ Ｐゴシック" charset="0"/>
                <a:cs typeface="MS PGothic" charset="0"/>
              </a:rPr>
              <a:t> For you gladly bear with fools, being wise yourselves! </a:t>
            </a:r>
            <a:r>
              <a:rPr lang="en-US" sz="2600" spc="-10" baseline="30000" dirty="0">
                <a:solidFill>
                  <a:srgbClr val="000000"/>
                </a:solidFill>
                <a:latin typeface="Candara" charset="0"/>
                <a:ea typeface="ＭＳ Ｐゴシック" charset="0"/>
                <a:cs typeface="MS PGothic" charset="0"/>
              </a:rPr>
              <a:t>20</a:t>
            </a:r>
            <a:r>
              <a:rPr lang="en-US" sz="2600" spc="-10" dirty="0">
                <a:solidFill>
                  <a:srgbClr val="000000"/>
                </a:solidFill>
                <a:latin typeface="Candara" charset="0"/>
                <a:ea typeface="ＭＳ Ｐゴシック" charset="0"/>
                <a:cs typeface="MS PGothic" charset="0"/>
              </a:rPr>
              <a:t> For you bear it if someone</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makes slaves of you, or devours you, or takes advantage of you, or puts on airs, or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strikes you in the face. </a:t>
            </a:r>
            <a:r>
              <a:rPr lang="en-US" sz="2600" spc="-10" baseline="30000" dirty="0">
                <a:solidFill>
                  <a:srgbClr val="000000"/>
                </a:solidFill>
                <a:latin typeface="Candara" charset="0"/>
                <a:ea typeface="ＭＳ Ｐゴシック" charset="0"/>
                <a:cs typeface="MS PGothic" charset="0"/>
              </a:rPr>
              <a:t>21</a:t>
            </a:r>
            <a:r>
              <a:rPr lang="en-US" sz="2600" spc="-10" dirty="0">
                <a:solidFill>
                  <a:srgbClr val="000000"/>
                </a:solidFill>
                <a:latin typeface="Candara" charset="0"/>
                <a:ea typeface="ＭＳ Ｐゴシック" charset="0"/>
                <a:cs typeface="MS PGothic" charset="0"/>
              </a:rPr>
              <a:t> To my shame, I must say, we were too weak for that! </a:t>
            </a:r>
            <a:r>
              <a:rPr lang="en-US" sz="2400" spc="-10" dirty="0">
                <a:solidFill>
                  <a:srgbClr val="000000"/>
                </a:solidFill>
                <a:latin typeface="Candara" charset="0"/>
                <a:ea typeface="ＭＳ Ｐゴシック" charset="0"/>
                <a:cs typeface="MS PGothic" charset="0"/>
              </a:rPr>
              <a:t>(vs. 16-21a)</a:t>
            </a:r>
          </a:p>
          <a:p>
            <a:pPr marL="0" lvl="0" indent="0" algn="ctr">
              <a:spcBef>
                <a:spcPts val="0"/>
              </a:spcBef>
              <a:buNone/>
            </a:pPr>
            <a:endParaRPr kumimoji="0" lang="en-US" sz="1000" b="0" i="1"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Paul repeats the difference of his character and ministry from that of the false apostles who boast all their external strengths and credentials.</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Why? Although Paul is forced to boast, he is extremely reluctant.</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We ought to learn this quality from Paul as well—i.e., being accepted by God solely by Christ’s merits, there is no room for boasting/self-promotion!</a:t>
            </a:r>
          </a:p>
          <a:p>
            <a:pPr marL="0" lvl="0" indent="0" algn="ctr">
              <a:spcBef>
                <a:spcPts val="0"/>
              </a:spcBef>
              <a:buNone/>
            </a:pPr>
            <a:endParaRPr kumimoji="0" lang="en-US" sz="1400" b="0" i="1"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p:txBody>
      </p:sp>
    </p:spTree>
    <p:extLst>
      <p:ext uri="{BB962C8B-B14F-4D97-AF65-F5344CB8AC3E}">
        <p14:creationId xmlns:p14="http://schemas.microsoft.com/office/powerpoint/2010/main" val="61205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61993" y="504779"/>
            <a:ext cx="12130006" cy="439118"/>
          </a:xfrm>
        </p:spPr>
        <p:txBody>
          <a:bodyPr/>
          <a:lstStyle/>
          <a:p>
            <a:r>
              <a:rPr lang="en-US" sz="3200" b="1" spc="-60" dirty="0">
                <a:latin typeface="Candara" charset="0"/>
                <a:ea typeface="MS PGothic" charset="0"/>
                <a:cs typeface="Arial" charset="0"/>
              </a:rPr>
              <a:t>WHAT DOES PAUL’S “HUMBLE BOASTING” TEACHE US?</a:t>
            </a:r>
          </a:p>
        </p:txBody>
      </p:sp>
      <p:sp>
        <p:nvSpPr>
          <p:cNvPr id="5" name="Rectangle 3"/>
          <p:cNvSpPr txBox="1">
            <a:spLocks noChangeArrowheads="1"/>
          </p:cNvSpPr>
          <p:nvPr/>
        </p:nvSpPr>
        <p:spPr bwMode="auto">
          <a:xfrm>
            <a:off x="197224" y="1061885"/>
            <a:ext cx="11784569" cy="5733054"/>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7200" indent="-457200">
              <a:spcBef>
                <a:spcPct val="0"/>
              </a:spcBef>
              <a:buNone/>
            </a:pPr>
            <a:r>
              <a:rPr lang="en-US" sz="2800" b="1" i="0" dirty="0">
                <a:solidFill>
                  <a:srgbClr val="000000"/>
                </a:solidFill>
                <a:latin typeface="Candara" charset="0"/>
                <a:ea typeface="ＭＳ Ｐゴシック" charset="0"/>
                <a:cs typeface="MS PGothic" charset="0"/>
              </a:rPr>
              <a:t>2)   </a:t>
            </a:r>
            <a:r>
              <a:rPr lang="en-US" sz="2800" b="1" i="0" u="sng" dirty="0">
                <a:solidFill>
                  <a:srgbClr val="FF0000"/>
                </a:solidFill>
                <a:latin typeface="Candara" charset="0"/>
                <a:ea typeface="ＭＳ Ｐゴシック" charset="0"/>
                <a:cs typeface="MS PGothic" charset="0"/>
              </a:rPr>
              <a:t>Regarding the Cost of Radical Discipleship</a:t>
            </a:r>
            <a:r>
              <a:rPr lang="en-US" sz="2800" b="1" i="0" dirty="0">
                <a:solidFill>
                  <a:srgbClr val="FF0000"/>
                </a:solidFill>
                <a:latin typeface="Candara" charset="0"/>
                <a:ea typeface="ＭＳ Ｐゴシック" charset="0"/>
                <a:cs typeface="MS PGothic" charset="0"/>
              </a:rPr>
              <a:t>:</a:t>
            </a:r>
            <a:r>
              <a:rPr lang="en-US" sz="2800" b="1" i="0" dirty="0">
                <a:latin typeface="Candara" charset="0"/>
                <a:ea typeface="ＭＳ Ｐゴシック" charset="0"/>
                <a:cs typeface="MS PGothic" charset="0"/>
              </a:rPr>
              <a:t> As Christ-followers, we are to follow the way of the cross fully even when it costs us deeply</a:t>
            </a:r>
            <a:r>
              <a:rPr lang="en-US" sz="2800" b="1" i="0" dirty="0">
                <a:solidFill>
                  <a:srgbClr val="000000"/>
                </a:solidFill>
                <a:latin typeface="Candara" charset="0"/>
                <a:ea typeface="ＭＳ Ｐゴシック" charset="0"/>
                <a:cs typeface="MS PGothic" charset="0"/>
              </a:rPr>
              <a:t>.</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000" b="0" i="1"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indent="0" algn="ctr">
              <a:spcBef>
                <a:spcPts val="0"/>
              </a:spcBef>
              <a:buNone/>
            </a:pPr>
            <a:r>
              <a:rPr lang="en-US" sz="2600" spc="-10" dirty="0">
                <a:solidFill>
                  <a:srgbClr val="000000"/>
                </a:solidFill>
                <a:latin typeface="Candara" charset="0"/>
                <a:ea typeface="ＭＳ Ｐゴシック" charset="0"/>
                <a:cs typeface="MS PGothic" charset="0"/>
              </a:rPr>
              <a:t>But whatever anyone else dares to boast of—I am speaking as a fool—I also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dare to boast of that. </a:t>
            </a:r>
            <a:r>
              <a:rPr lang="en-US" sz="2600" spc="-10" baseline="30000" dirty="0">
                <a:solidFill>
                  <a:srgbClr val="000000"/>
                </a:solidFill>
                <a:latin typeface="Candara" charset="0"/>
                <a:ea typeface="ＭＳ Ｐゴシック" charset="0"/>
                <a:cs typeface="MS PGothic" charset="0"/>
              </a:rPr>
              <a:t>22</a:t>
            </a:r>
            <a:r>
              <a:rPr lang="en-US" sz="2600" spc="-10" dirty="0">
                <a:solidFill>
                  <a:srgbClr val="000000"/>
                </a:solidFill>
                <a:latin typeface="Candara" charset="0"/>
                <a:ea typeface="ＭＳ Ｐゴシック" charset="0"/>
                <a:cs typeface="MS PGothic" charset="0"/>
              </a:rPr>
              <a:t> Are they Hebrews? So am I. Are they Israelites? So am I. Are</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they offspring of Abraham? So am I. </a:t>
            </a:r>
            <a:r>
              <a:rPr lang="en-US" sz="2600" spc="-10" baseline="30000" dirty="0">
                <a:solidFill>
                  <a:srgbClr val="000000"/>
                </a:solidFill>
                <a:latin typeface="Candara" charset="0"/>
                <a:ea typeface="ＭＳ Ｐゴシック" charset="0"/>
                <a:cs typeface="MS PGothic" charset="0"/>
              </a:rPr>
              <a:t>23</a:t>
            </a:r>
            <a:r>
              <a:rPr lang="en-US" sz="2600" spc="-10" dirty="0">
                <a:solidFill>
                  <a:srgbClr val="000000"/>
                </a:solidFill>
                <a:latin typeface="Candara" charset="0"/>
                <a:ea typeface="ＭＳ Ｐゴシック" charset="0"/>
                <a:cs typeface="MS PGothic" charset="0"/>
              </a:rPr>
              <a:t> Are they servants of Christ? I am a better one</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—I am talking like a madman—with far greater labors, far more imprisonments with countless beatings, and often near death. </a:t>
            </a:r>
            <a:r>
              <a:rPr lang="en-US" sz="2600" spc="-10" baseline="30000" dirty="0">
                <a:solidFill>
                  <a:srgbClr val="000000"/>
                </a:solidFill>
                <a:latin typeface="Candara" charset="0"/>
                <a:ea typeface="ＭＳ Ｐゴシック" charset="0"/>
                <a:cs typeface="MS PGothic" charset="0"/>
              </a:rPr>
              <a:t>24</a:t>
            </a:r>
            <a:r>
              <a:rPr lang="en-US" sz="2600" spc="-10" dirty="0">
                <a:solidFill>
                  <a:srgbClr val="000000"/>
                </a:solidFill>
                <a:latin typeface="Candara" charset="0"/>
                <a:ea typeface="ＭＳ Ｐゴシック" charset="0"/>
                <a:cs typeface="MS PGothic" charset="0"/>
              </a:rPr>
              <a:t> Five times I received at the hands of the</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Jews the forty lashes less one. </a:t>
            </a:r>
            <a:r>
              <a:rPr lang="en-US" sz="2600" spc="-10" baseline="30000" dirty="0">
                <a:solidFill>
                  <a:srgbClr val="000000"/>
                </a:solidFill>
                <a:latin typeface="Candara" charset="0"/>
                <a:ea typeface="ＭＳ Ｐゴシック" charset="0"/>
                <a:cs typeface="MS PGothic" charset="0"/>
              </a:rPr>
              <a:t>25</a:t>
            </a:r>
            <a:r>
              <a:rPr lang="en-US" sz="2600" spc="-10" dirty="0">
                <a:solidFill>
                  <a:srgbClr val="000000"/>
                </a:solidFill>
                <a:latin typeface="Candara" charset="0"/>
                <a:ea typeface="ＭＳ Ｐゴシック" charset="0"/>
                <a:cs typeface="MS PGothic" charset="0"/>
              </a:rPr>
              <a:t> Three times I was beaten with rods. Once I was</a:t>
            </a:r>
          </a:p>
          <a:p>
            <a:pPr marL="0" indent="0" algn="ctr">
              <a:spcBef>
                <a:spcPts val="0"/>
              </a:spcBef>
              <a:buNone/>
            </a:pPr>
            <a:r>
              <a:rPr lang="en-US" sz="2600" spc="-10" dirty="0">
                <a:solidFill>
                  <a:srgbClr val="000000"/>
                </a:solidFill>
                <a:latin typeface="Candara" charset="0"/>
                <a:ea typeface="ＭＳ Ｐゴシック" charset="0"/>
                <a:cs typeface="MS PGothic" charset="0"/>
              </a:rPr>
              <a:t> stoned. Three times I was shipwrecked; a night and a day I was adrift at sea;</a:t>
            </a:r>
            <a:endParaRPr kumimoji="0" lang="en-US" sz="1400" b="0" i="1"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p:txBody>
      </p:sp>
    </p:spTree>
    <p:extLst>
      <p:ext uri="{BB962C8B-B14F-4D97-AF65-F5344CB8AC3E}">
        <p14:creationId xmlns:p14="http://schemas.microsoft.com/office/powerpoint/2010/main" val="3151950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057400" y="430306"/>
            <a:ext cx="9906000" cy="642769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ts val="0"/>
              </a:spcBef>
              <a:buNone/>
            </a:pPr>
            <a:r>
              <a:rPr lang="en-US" sz="2800" b="1" i="0" spc="-10" dirty="0">
                <a:solidFill>
                  <a:srgbClr val="000000"/>
                </a:solidFill>
                <a:latin typeface="Candara" charset="0"/>
                <a:ea typeface="ＭＳ Ｐゴシック" charset="0"/>
                <a:cs typeface="MS PGothic" charset="0"/>
              </a:rPr>
              <a:t>—with far greater labors, </a:t>
            </a:r>
          </a:p>
          <a:p>
            <a:pPr marL="0" indent="0">
              <a:spcBef>
                <a:spcPts val="0"/>
              </a:spcBef>
              <a:buNone/>
            </a:pPr>
            <a:r>
              <a:rPr lang="en-US" sz="2800" b="1" i="0" spc="-10" dirty="0">
                <a:solidFill>
                  <a:srgbClr val="000000"/>
                </a:solidFill>
                <a:latin typeface="Candara" charset="0"/>
                <a:ea typeface="ＭＳ Ｐゴシック" charset="0"/>
                <a:cs typeface="MS PGothic" charset="0"/>
              </a:rPr>
              <a:t>far more imprisonments, </a:t>
            </a:r>
          </a:p>
          <a:p>
            <a:pPr marL="0" indent="0">
              <a:spcBef>
                <a:spcPts val="0"/>
              </a:spcBef>
              <a:buNone/>
            </a:pPr>
            <a:r>
              <a:rPr lang="en-US" sz="2800" b="1" i="0" spc="-10" dirty="0">
                <a:solidFill>
                  <a:srgbClr val="000000"/>
                </a:solidFill>
                <a:latin typeface="Candara" charset="0"/>
                <a:ea typeface="ＭＳ Ｐゴシック" charset="0"/>
                <a:cs typeface="MS PGothic" charset="0"/>
              </a:rPr>
              <a:t>with countless beatings,</a:t>
            </a:r>
          </a:p>
          <a:p>
            <a:pPr marL="0" indent="0">
              <a:spcBef>
                <a:spcPts val="0"/>
              </a:spcBef>
              <a:buNone/>
            </a:pPr>
            <a:r>
              <a:rPr lang="en-US" sz="2800" b="1" i="0" spc="-10" dirty="0">
                <a:solidFill>
                  <a:srgbClr val="000000"/>
                </a:solidFill>
                <a:latin typeface="Candara" charset="0"/>
                <a:ea typeface="ＭＳ Ｐゴシック" charset="0"/>
                <a:cs typeface="MS PGothic" charset="0"/>
              </a:rPr>
              <a:t>and often near death. </a:t>
            </a:r>
          </a:p>
          <a:p>
            <a:pPr marL="0" indent="0">
              <a:spcBef>
                <a:spcPts val="0"/>
              </a:spcBef>
              <a:buNone/>
            </a:pPr>
            <a:endParaRPr lang="en-US" sz="2800" b="1" i="0" spc="-10" baseline="30000" dirty="0">
              <a:solidFill>
                <a:srgbClr val="000000"/>
              </a:solidFill>
              <a:latin typeface="Candara" charset="0"/>
              <a:ea typeface="ＭＳ Ｐゴシック" charset="0"/>
              <a:cs typeface="MS PGothic" charset="0"/>
            </a:endParaRPr>
          </a:p>
          <a:p>
            <a:pPr marL="0" indent="0">
              <a:spcBef>
                <a:spcPts val="0"/>
              </a:spcBef>
              <a:buNone/>
            </a:pPr>
            <a:r>
              <a:rPr lang="en-US" sz="2800" b="1" i="0" spc="-10" baseline="30000" dirty="0">
                <a:solidFill>
                  <a:srgbClr val="000000"/>
                </a:solidFill>
                <a:latin typeface="Candara" charset="0"/>
                <a:ea typeface="ＭＳ Ｐゴシック" charset="0"/>
                <a:cs typeface="MS PGothic" charset="0"/>
              </a:rPr>
              <a:t>24</a:t>
            </a:r>
            <a:r>
              <a:rPr lang="en-US" sz="2800" b="1" i="0" spc="-10" dirty="0">
                <a:solidFill>
                  <a:srgbClr val="000000"/>
                </a:solidFill>
                <a:latin typeface="Candara" charset="0"/>
                <a:ea typeface="ＭＳ Ｐゴシック" charset="0"/>
                <a:cs typeface="MS PGothic" charset="0"/>
              </a:rPr>
              <a:t> Five times I received </a:t>
            </a:r>
          </a:p>
          <a:p>
            <a:pPr marL="0" indent="0">
              <a:spcBef>
                <a:spcPts val="0"/>
              </a:spcBef>
              <a:buNone/>
            </a:pPr>
            <a:r>
              <a:rPr lang="en-US" sz="2800" b="1" i="0" spc="-10" dirty="0">
                <a:solidFill>
                  <a:srgbClr val="000000"/>
                </a:solidFill>
                <a:latin typeface="Candara" charset="0"/>
                <a:ea typeface="ＭＳ Ｐゴシック" charset="0"/>
                <a:cs typeface="MS PGothic" charset="0"/>
              </a:rPr>
              <a:t>at the hands of the Jews </a:t>
            </a:r>
          </a:p>
          <a:p>
            <a:pPr marL="0" indent="0">
              <a:spcBef>
                <a:spcPts val="0"/>
              </a:spcBef>
              <a:buNone/>
            </a:pPr>
            <a:r>
              <a:rPr lang="en-US" sz="2800" b="1" i="0" spc="-10" dirty="0">
                <a:solidFill>
                  <a:srgbClr val="000000"/>
                </a:solidFill>
                <a:latin typeface="Candara" charset="0"/>
                <a:ea typeface="ＭＳ Ｐゴシック" charset="0"/>
                <a:cs typeface="MS PGothic" charset="0"/>
              </a:rPr>
              <a:t>the forty lashes less one. </a:t>
            </a:r>
          </a:p>
          <a:p>
            <a:pPr marL="0" indent="0">
              <a:spcBef>
                <a:spcPts val="0"/>
              </a:spcBef>
              <a:buNone/>
            </a:pPr>
            <a:r>
              <a:rPr lang="en-US" sz="2800" b="1" i="0" spc="-10" baseline="30000" dirty="0">
                <a:solidFill>
                  <a:srgbClr val="000000"/>
                </a:solidFill>
                <a:latin typeface="Candara" charset="0"/>
                <a:ea typeface="ＭＳ Ｐゴシック" charset="0"/>
                <a:cs typeface="MS PGothic" charset="0"/>
              </a:rPr>
              <a:t>25</a:t>
            </a:r>
            <a:r>
              <a:rPr lang="en-US" sz="2800" b="1" i="0" spc="-10" dirty="0">
                <a:solidFill>
                  <a:srgbClr val="000000"/>
                </a:solidFill>
                <a:latin typeface="Candara" charset="0"/>
                <a:ea typeface="ＭＳ Ｐゴシック" charset="0"/>
                <a:cs typeface="MS PGothic" charset="0"/>
              </a:rPr>
              <a:t> Three times I was beaten with rods. </a:t>
            </a:r>
          </a:p>
          <a:p>
            <a:pPr marL="0" indent="0">
              <a:spcBef>
                <a:spcPts val="0"/>
              </a:spcBef>
              <a:buNone/>
            </a:pPr>
            <a:r>
              <a:rPr lang="en-US" sz="2800" b="1" i="0" spc="-10" dirty="0">
                <a:solidFill>
                  <a:srgbClr val="000000"/>
                </a:solidFill>
                <a:latin typeface="Candara" charset="0"/>
                <a:ea typeface="ＭＳ Ｐゴシック" charset="0"/>
                <a:cs typeface="MS PGothic" charset="0"/>
              </a:rPr>
              <a:t>Once I was stoned. </a:t>
            </a:r>
          </a:p>
          <a:p>
            <a:pPr marL="0" indent="0">
              <a:spcBef>
                <a:spcPts val="0"/>
              </a:spcBef>
              <a:buNone/>
            </a:pPr>
            <a:r>
              <a:rPr lang="en-US" sz="2800" b="1" i="0" spc="-10" dirty="0">
                <a:solidFill>
                  <a:srgbClr val="000000"/>
                </a:solidFill>
                <a:latin typeface="Candara" charset="0"/>
                <a:ea typeface="ＭＳ Ｐゴシック" charset="0"/>
                <a:cs typeface="MS PGothic" charset="0"/>
              </a:rPr>
              <a:t>Three times I was shipwrecked;</a:t>
            </a:r>
          </a:p>
          <a:p>
            <a:pPr marL="0" indent="0">
              <a:spcBef>
                <a:spcPts val="0"/>
              </a:spcBef>
              <a:buNone/>
            </a:pPr>
            <a:r>
              <a:rPr lang="en-US" sz="2800" b="1" i="0" spc="-10" dirty="0">
                <a:solidFill>
                  <a:srgbClr val="000000"/>
                </a:solidFill>
                <a:latin typeface="Candara" charset="0"/>
                <a:ea typeface="ＭＳ Ｐゴシック" charset="0"/>
                <a:cs typeface="MS PGothic" charset="0"/>
              </a:rPr>
              <a:t>a night and a day I was adrift at sea; </a:t>
            </a:r>
          </a:p>
          <a:p>
            <a:pPr marL="0" indent="0">
              <a:spcBef>
                <a:spcPts val="0"/>
              </a:spcBef>
              <a:buNone/>
            </a:pPr>
            <a:endParaRPr lang="en-US" sz="2800" b="1" i="0" spc="-10" dirty="0">
              <a:solidFill>
                <a:srgbClr val="000000"/>
              </a:solidFill>
              <a:latin typeface="Candara" charset="0"/>
              <a:ea typeface="ＭＳ Ｐゴシック" charset="0"/>
              <a:cs typeface="MS PGothic" charset="0"/>
            </a:endParaRPr>
          </a:p>
          <a:p>
            <a:pPr marL="0" indent="0">
              <a:spcBef>
                <a:spcPts val="0"/>
              </a:spcBef>
              <a:buNone/>
            </a:pPr>
            <a:endParaRPr kumimoji="0" lang="en-US" sz="2800" b="1" i="1"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p:txBody>
      </p:sp>
    </p:spTree>
    <p:extLst>
      <p:ext uri="{BB962C8B-B14F-4D97-AF65-F5344CB8AC3E}">
        <p14:creationId xmlns:p14="http://schemas.microsoft.com/office/powerpoint/2010/main" val="990587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057400" y="430306"/>
            <a:ext cx="9906000" cy="642769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ts val="0"/>
              </a:spcBef>
              <a:buNone/>
            </a:pPr>
            <a:r>
              <a:rPr lang="en-US" sz="2800" b="1" i="0" spc="-10" baseline="30000" dirty="0">
                <a:solidFill>
                  <a:srgbClr val="000000"/>
                </a:solidFill>
                <a:latin typeface="Candara" charset="0"/>
                <a:ea typeface="ＭＳ Ｐゴシック" charset="0"/>
                <a:cs typeface="MS PGothic" charset="0"/>
              </a:rPr>
              <a:t>26</a:t>
            </a:r>
            <a:r>
              <a:rPr lang="en-US" sz="2800" b="1" i="0" spc="-10" dirty="0">
                <a:solidFill>
                  <a:srgbClr val="000000"/>
                </a:solidFill>
                <a:latin typeface="Candara" charset="0"/>
                <a:ea typeface="ＭＳ Ｐゴシック" charset="0"/>
                <a:cs typeface="MS PGothic" charset="0"/>
              </a:rPr>
              <a:t> on frequent journeys, </a:t>
            </a:r>
          </a:p>
          <a:p>
            <a:pPr marL="400050" lvl="1" indent="0">
              <a:spcBef>
                <a:spcPts val="0"/>
              </a:spcBef>
              <a:buNone/>
            </a:pPr>
            <a:r>
              <a:rPr lang="en-US" b="1" i="0" spc="-10" dirty="0">
                <a:solidFill>
                  <a:srgbClr val="000000"/>
                </a:solidFill>
                <a:latin typeface="Candara" charset="0"/>
                <a:ea typeface="ＭＳ Ｐゴシック" charset="0"/>
                <a:cs typeface="MS PGothic" charset="0"/>
              </a:rPr>
              <a:t>in danger from rivers, </a:t>
            </a:r>
          </a:p>
          <a:p>
            <a:pPr marL="400050" lvl="1" indent="0">
              <a:spcBef>
                <a:spcPts val="0"/>
              </a:spcBef>
              <a:buNone/>
            </a:pPr>
            <a:r>
              <a:rPr lang="en-US" b="1" i="0" spc="-10" dirty="0">
                <a:solidFill>
                  <a:srgbClr val="000000"/>
                </a:solidFill>
                <a:latin typeface="Candara" charset="0"/>
                <a:ea typeface="ＭＳ Ｐゴシック" charset="0"/>
                <a:cs typeface="MS PGothic" charset="0"/>
              </a:rPr>
              <a:t>danger from robbers, </a:t>
            </a:r>
          </a:p>
          <a:p>
            <a:pPr marL="400050" lvl="1" indent="0">
              <a:spcBef>
                <a:spcPts val="0"/>
              </a:spcBef>
              <a:buNone/>
            </a:pPr>
            <a:r>
              <a:rPr lang="en-US" b="1" i="0" spc="-10" dirty="0">
                <a:solidFill>
                  <a:srgbClr val="000000"/>
                </a:solidFill>
                <a:latin typeface="Candara" charset="0"/>
                <a:ea typeface="ＭＳ Ｐゴシック" charset="0"/>
                <a:cs typeface="MS PGothic" charset="0"/>
              </a:rPr>
              <a:t>danger from my own people,</a:t>
            </a:r>
          </a:p>
          <a:p>
            <a:pPr marL="400050" lvl="1" indent="0">
              <a:spcBef>
                <a:spcPts val="0"/>
              </a:spcBef>
              <a:buNone/>
            </a:pPr>
            <a:r>
              <a:rPr lang="en-US" b="1" i="0" spc="-10" dirty="0">
                <a:solidFill>
                  <a:srgbClr val="000000"/>
                </a:solidFill>
                <a:latin typeface="Candara" charset="0"/>
                <a:ea typeface="ＭＳ Ｐゴシック" charset="0"/>
                <a:cs typeface="MS PGothic" charset="0"/>
              </a:rPr>
              <a:t>danger from Gentiles, </a:t>
            </a:r>
          </a:p>
          <a:p>
            <a:pPr marL="400050" lvl="1" indent="0">
              <a:spcBef>
                <a:spcPts val="0"/>
              </a:spcBef>
              <a:buNone/>
            </a:pPr>
            <a:r>
              <a:rPr lang="en-US" b="1" i="0" spc="-10" dirty="0">
                <a:solidFill>
                  <a:srgbClr val="000000"/>
                </a:solidFill>
                <a:latin typeface="Candara" charset="0"/>
                <a:ea typeface="ＭＳ Ｐゴシック" charset="0"/>
                <a:cs typeface="MS PGothic" charset="0"/>
              </a:rPr>
              <a:t>danger in the city, </a:t>
            </a:r>
          </a:p>
          <a:p>
            <a:pPr marL="400050" lvl="1" indent="0">
              <a:spcBef>
                <a:spcPts val="0"/>
              </a:spcBef>
              <a:buNone/>
            </a:pPr>
            <a:r>
              <a:rPr lang="en-US" b="1" i="0" spc="-10" dirty="0">
                <a:solidFill>
                  <a:srgbClr val="000000"/>
                </a:solidFill>
                <a:latin typeface="Candara" charset="0"/>
                <a:ea typeface="ＭＳ Ｐゴシック" charset="0"/>
                <a:cs typeface="MS PGothic" charset="0"/>
              </a:rPr>
              <a:t>danger in the wilderness, </a:t>
            </a:r>
          </a:p>
          <a:p>
            <a:pPr marL="400050" lvl="1" indent="0">
              <a:spcBef>
                <a:spcPts val="0"/>
              </a:spcBef>
              <a:buNone/>
            </a:pPr>
            <a:r>
              <a:rPr lang="en-US" b="1" i="0" spc="-10" dirty="0">
                <a:solidFill>
                  <a:srgbClr val="000000"/>
                </a:solidFill>
                <a:latin typeface="Candara" charset="0"/>
                <a:ea typeface="ＭＳ Ｐゴシック" charset="0"/>
                <a:cs typeface="MS PGothic" charset="0"/>
              </a:rPr>
              <a:t>danger at sea, </a:t>
            </a:r>
          </a:p>
          <a:p>
            <a:pPr marL="400050" lvl="1" indent="0">
              <a:spcBef>
                <a:spcPts val="0"/>
              </a:spcBef>
              <a:buNone/>
            </a:pPr>
            <a:r>
              <a:rPr lang="en-US" b="1" i="0" spc="-10" dirty="0">
                <a:solidFill>
                  <a:srgbClr val="000000"/>
                </a:solidFill>
                <a:latin typeface="Candara" charset="0"/>
                <a:ea typeface="ＭＳ Ｐゴシック" charset="0"/>
                <a:cs typeface="MS PGothic" charset="0"/>
              </a:rPr>
              <a:t>danger from false brothers; </a:t>
            </a:r>
          </a:p>
          <a:p>
            <a:pPr marL="0" indent="0">
              <a:spcBef>
                <a:spcPts val="0"/>
              </a:spcBef>
              <a:buNone/>
            </a:pPr>
            <a:endParaRPr kumimoji="0" lang="en-US" sz="2800" b="1" i="1"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p:txBody>
      </p:sp>
    </p:spTree>
    <p:extLst>
      <p:ext uri="{BB962C8B-B14F-4D97-AF65-F5344CB8AC3E}">
        <p14:creationId xmlns:p14="http://schemas.microsoft.com/office/powerpoint/2010/main" val="1547699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057400" y="430306"/>
            <a:ext cx="9906000" cy="642769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ts val="0"/>
              </a:spcBef>
              <a:buNone/>
            </a:pPr>
            <a:r>
              <a:rPr lang="en-US" sz="2800" b="1" i="0" spc="-10" baseline="30000" dirty="0">
                <a:solidFill>
                  <a:srgbClr val="000000"/>
                </a:solidFill>
                <a:latin typeface="Candara" charset="0"/>
                <a:ea typeface="ＭＳ Ｐゴシック" charset="0"/>
                <a:cs typeface="MS PGothic" charset="0"/>
              </a:rPr>
              <a:t>27</a:t>
            </a:r>
            <a:r>
              <a:rPr lang="en-US" sz="2800" b="1" i="0" spc="-10" dirty="0">
                <a:solidFill>
                  <a:srgbClr val="000000"/>
                </a:solidFill>
                <a:latin typeface="Candara" charset="0"/>
                <a:ea typeface="ＭＳ Ｐゴシック" charset="0"/>
                <a:cs typeface="MS PGothic" charset="0"/>
              </a:rPr>
              <a:t> in toil and hardship, </a:t>
            </a:r>
          </a:p>
          <a:p>
            <a:pPr marL="0" indent="0">
              <a:spcBef>
                <a:spcPts val="0"/>
              </a:spcBef>
              <a:buNone/>
            </a:pPr>
            <a:r>
              <a:rPr lang="en-US" sz="2800" b="1" i="0" spc="-10" dirty="0">
                <a:solidFill>
                  <a:srgbClr val="000000"/>
                </a:solidFill>
                <a:latin typeface="Candara" charset="0"/>
                <a:ea typeface="ＭＳ Ｐゴシック" charset="0"/>
                <a:cs typeface="MS PGothic" charset="0"/>
              </a:rPr>
              <a:t>through many a sleepless night,</a:t>
            </a:r>
          </a:p>
          <a:p>
            <a:pPr marL="0" indent="0">
              <a:spcBef>
                <a:spcPts val="0"/>
              </a:spcBef>
              <a:buNone/>
            </a:pPr>
            <a:r>
              <a:rPr lang="en-US" sz="2800" b="1" i="0" spc="-10" dirty="0">
                <a:solidFill>
                  <a:srgbClr val="000000"/>
                </a:solidFill>
                <a:latin typeface="Candara" charset="0"/>
                <a:ea typeface="ＭＳ Ｐゴシック" charset="0"/>
                <a:cs typeface="MS PGothic" charset="0"/>
              </a:rPr>
              <a:t>in hunger and thirst, </a:t>
            </a:r>
          </a:p>
          <a:p>
            <a:pPr marL="0" indent="0">
              <a:spcBef>
                <a:spcPts val="0"/>
              </a:spcBef>
              <a:buNone/>
            </a:pPr>
            <a:r>
              <a:rPr lang="en-US" sz="2800" b="1" i="0" spc="-10" dirty="0">
                <a:solidFill>
                  <a:srgbClr val="000000"/>
                </a:solidFill>
                <a:latin typeface="Candara" charset="0"/>
                <a:ea typeface="ＭＳ Ｐゴシック" charset="0"/>
                <a:cs typeface="MS PGothic" charset="0"/>
              </a:rPr>
              <a:t>often without food, </a:t>
            </a:r>
          </a:p>
          <a:p>
            <a:pPr marL="0" indent="0">
              <a:spcBef>
                <a:spcPts val="0"/>
              </a:spcBef>
              <a:buNone/>
            </a:pPr>
            <a:r>
              <a:rPr lang="en-US" sz="2800" b="1" i="0" spc="-10" dirty="0">
                <a:solidFill>
                  <a:srgbClr val="000000"/>
                </a:solidFill>
                <a:latin typeface="Candara" charset="0"/>
                <a:ea typeface="ＭＳ Ｐゴシック" charset="0"/>
                <a:cs typeface="MS PGothic" charset="0"/>
              </a:rPr>
              <a:t>in cold and exposure. </a:t>
            </a:r>
          </a:p>
          <a:p>
            <a:pPr marL="0" indent="0">
              <a:spcBef>
                <a:spcPts val="0"/>
              </a:spcBef>
              <a:buNone/>
            </a:pPr>
            <a:endParaRPr lang="en-US" sz="2800" b="1" i="0" spc="-10" baseline="30000" dirty="0">
              <a:solidFill>
                <a:srgbClr val="000000"/>
              </a:solidFill>
              <a:latin typeface="Candara" charset="0"/>
              <a:ea typeface="ＭＳ Ｐゴシック" charset="0"/>
              <a:cs typeface="MS PGothic" charset="0"/>
            </a:endParaRPr>
          </a:p>
          <a:p>
            <a:pPr marL="0" indent="0">
              <a:spcBef>
                <a:spcPts val="0"/>
              </a:spcBef>
              <a:buNone/>
            </a:pPr>
            <a:r>
              <a:rPr lang="en-US" sz="2800" b="1" i="0" spc="-10" baseline="30000" dirty="0">
                <a:solidFill>
                  <a:srgbClr val="000000"/>
                </a:solidFill>
                <a:latin typeface="Candara" charset="0"/>
                <a:ea typeface="ＭＳ Ｐゴシック" charset="0"/>
                <a:cs typeface="MS PGothic" charset="0"/>
              </a:rPr>
              <a:t>28 </a:t>
            </a:r>
            <a:r>
              <a:rPr lang="en-US" sz="2800" b="1" i="0" spc="-10" dirty="0">
                <a:solidFill>
                  <a:srgbClr val="000000"/>
                </a:solidFill>
                <a:latin typeface="Candara" charset="0"/>
                <a:ea typeface="ＭＳ Ｐゴシック" charset="0"/>
                <a:cs typeface="MS PGothic" charset="0"/>
              </a:rPr>
              <a:t>And, apart from other things, </a:t>
            </a:r>
          </a:p>
          <a:p>
            <a:pPr marL="0" indent="0">
              <a:spcBef>
                <a:spcPts val="0"/>
              </a:spcBef>
              <a:buNone/>
            </a:pPr>
            <a:r>
              <a:rPr lang="en-US" sz="2800" b="1" i="0" spc="-10" dirty="0">
                <a:solidFill>
                  <a:srgbClr val="000000"/>
                </a:solidFill>
                <a:latin typeface="Candara" charset="0"/>
                <a:ea typeface="ＭＳ Ｐゴシック" charset="0"/>
                <a:cs typeface="MS PGothic" charset="0"/>
              </a:rPr>
              <a:t>there is the daily pressure on me </a:t>
            </a:r>
          </a:p>
          <a:p>
            <a:pPr marL="0" indent="0">
              <a:spcBef>
                <a:spcPts val="0"/>
              </a:spcBef>
              <a:buNone/>
            </a:pPr>
            <a:r>
              <a:rPr lang="en-US" sz="2800" b="1" i="0" spc="-10" dirty="0">
                <a:solidFill>
                  <a:srgbClr val="000000"/>
                </a:solidFill>
                <a:latin typeface="Candara" charset="0"/>
                <a:ea typeface="ＭＳ Ｐゴシック" charset="0"/>
                <a:cs typeface="MS PGothic" charset="0"/>
              </a:rPr>
              <a:t>of my anxiety </a:t>
            </a:r>
          </a:p>
          <a:p>
            <a:pPr marL="0" indent="0">
              <a:spcBef>
                <a:spcPts val="0"/>
              </a:spcBef>
              <a:buNone/>
            </a:pPr>
            <a:r>
              <a:rPr lang="en-US" sz="2800" b="1" i="0" spc="-10" dirty="0">
                <a:solidFill>
                  <a:srgbClr val="000000"/>
                </a:solidFill>
                <a:latin typeface="Candara" charset="0"/>
                <a:ea typeface="ＭＳ Ｐゴシック" charset="0"/>
                <a:cs typeface="MS PGothic" charset="0"/>
              </a:rPr>
              <a:t>for all the churches.</a:t>
            </a:r>
          </a:p>
          <a:p>
            <a:pPr marL="0" indent="0">
              <a:spcBef>
                <a:spcPts val="0"/>
              </a:spcBef>
              <a:buNone/>
            </a:pPr>
            <a:endParaRPr kumimoji="0" lang="en-US" sz="2800" b="1" i="1"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p:txBody>
      </p:sp>
    </p:spTree>
    <p:extLst>
      <p:ext uri="{BB962C8B-B14F-4D97-AF65-F5344CB8AC3E}">
        <p14:creationId xmlns:p14="http://schemas.microsoft.com/office/powerpoint/2010/main" val="3010660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61993" y="504779"/>
            <a:ext cx="12130006" cy="439118"/>
          </a:xfrm>
        </p:spPr>
        <p:txBody>
          <a:bodyPr/>
          <a:lstStyle/>
          <a:p>
            <a:r>
              <a:rPr lang="en-US" sz="3200" b="1" spc="-60" dirty="0">
                <a:latin typeface="Candara" charset="0"/>
                <a:ea typeface="MS PGothic" charset="0"/>
                <a:cs typeface="Arial" charset="0"/>
              </a:rPr>
              <a:t>WHAT DOES PAUL’S “HUMBLE BOASTING” TEACHE US?</a:t>
            </a:r>
          </a:p>
        </p:txBody>
      </p:sp>
      <p:sp>
        <p:nvSpPr>
          <p:cNvPr id="5" name="Rectangle 3"/>
          <p:cNvSpPr txBox="1">
            <a:spLocks noChangeArrowheads="1"/>
          </p:cNvSpPr>
          <p:nvPr/>
        </p:nvSpPr>
        <p:spPr bwMode="auto">
          <a:xfrm>
            <a:off x="215153" y="1061885"/>
            <a:ext cx="11766640" cy="5733054"/>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7200" indent="-457200">
              <a:spcBef>
                <a:spcPct val="0"/>
              </a:spcBef>
              <a:buNone/>
            </a:pPr>
            <a:r>
              <a:rPr lang="en-US" sz="2800" b="1" i="0" dirty="0">
                <a:solidFill>
                  <a:srgbClr val="000000"/>
                </a:solidFill>
                <a:latin typeface="Candara" charset="0"/>
                <a:ea typeface="ＭＳ Ｐゴシック" charset="0"/>
                <a:cs typeface="MS PGothic" charset="0"/>
              </a:rPr>
              <a:t>2)   </a:t>
            </a:r>
            <a:r>
              <a:rPr lang="en-US" sz="2800" b="1" i="0" u="sng" dirty="0">
                <a:solidFill>
                  <a:srgbClr val="FF0000"/>
                </a:solidFill>
                <a:latin typeface="Candara" charset="0"/>
                <a:ea typeface="ＭＳ Ｐゴシック" charset="0"/>
                <a:cs typeface="MS PGothic" charset="0"/>
              </a:rPr>
              <a:t>Regarding the Cost of Radical Discipleship</a:t>
            </a:r>
            <a:r>
              <a:rPr lang="en-US" sz="2800" b="1" i="0" dirty="0">
                <a:solidFill>
                  <a:srgbClr val="FF0000"/>
                </a:solidFill>
                <a:latin typeface="Candara" charset="0"/>
                <a:ea typeface="ＭＳ Ｐゴシック" charset="0"/>
                <a:cs typeface="MS PGothic" charset="0"/>
              </a:rPr>
              <a:t>:</a:t>
            </a:r>
            <a:r>
              <a:rPr lang="en-US" sz="2800" b="1" i="0" dirty="0">
                <a:latin typeface="Candara" charset="0"/>
                <a:ea typeface="ＭＳ Ｐゴシック" charset="0"/>
                <a:cs typeface="MS PGothic" charset="0"/>
              </a:rPr>
              <a:t> As Christ-followers, we are to follow the way of the cross fully even when it costs us deeply</a:t>
            </a:r>
            <a:r>
              <a:rPr lang="en-US" sz="2800" b="1" i="0" dirty="0">
                <a:solidFill>
                  <a:srgbClr val="000000"/>
                </a:solidFill>
                <a:latin typeface="Candara" charset="0"/>
                <a:ea typeface="ＭＳ Ｐゴシック" charset="0"/>
                <a:cs typeface="MS PGothic" charset="0"/>
              </a:rPr>
              <a:t>.</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000" b="0" i="1"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indent="0" algn="ctr">
              <a:spcBef>
                <a:spcPts val="0"/>
              </a:spcBef>
              <a:buNone/>
            </a:pPr>
            <a:r>
              <a:rPr lang="en-US" sz="2600" spc="-10" baseline="30000" dirty="0">
                <a:solidFill>
                  <a:srgbClr val="000000"/>
                </a:solidFill>
                <a:latin typeface="Candara" charset="0"/>
                <a:ea typeface="ＭＳ Ｐゴシック" charset="0"/>
                <a:cs typeface="MS PGothic" charset="0"/>
              </a:rPr>
              <a:t>26</a:t>
            </a:r>
            <a:r>
              <a:rPr lang="en-US" sz="2600" spc="-10" dirty="0">
                <a:solidFill>
                  <a:srgbClr val="000000"/>
                </a:solidFill>
                <a:latin typeface="Candara" charset="0"/>
                <a:ea typeface="ＭＳ Ｐゴシック" charset="0"/>
                <a:cs typeface="MS PGothic" charset="0"/>
              </a:rPr>
              <a:t> on frequent journeys, in danger from rivers, danger from robbers,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danger from my own people, danger from Gentiles, danger in the city, danger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in the wilderness, danger at sea, danger from false brothers; </a:t>
            </a:r>
            <a:r>
              <a:rPr lang="en-US" sz="2600" spc="-10" baseline="30000" dirty="0">
                <a:solidFill>
                  <a:srgbClr val="000000"/>
                </a:solidFill>
                <a:latin typeface="Candara" charset="0"/>
                <a:ea typeface="ＭＳ Ｐゴシック" charset="0"/>
                <a:cs typeface="MS PGothic" charset="0"/>
              </a:rPr>
              <a:t>27</a:t>
            </a:r>
            <a:r>
              <a:rPr lang="en-US" sz="2600" spc="-10" dirty="0">
                <a:solidFill>
                  <a:srgbClr val="000000"/>
                </a:solidFill>
                <a:latin typeface="Candara" charset="0"/>
                <a:ea typeface="ＭＳ Ｐゴシック" charset="0"/>
                <a:cs typeface="MS PGothic" charset="0"/>
              </a:rPr>
              <a:t> in toil and hardship,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through many a sleepless night, in hunger and thirst, often without food, in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cold and exposure. </a:t>
            </a:r>
            <a:r>
              <a:rPr lang="en-US" sz="2600" spc="-10" baseline="30000" dirty="0">
                <a:solidFill>
                  <a:srgbClr val="000000"/>
                </a:solidFill>
                <a:latin typeface="Candara" charset="0"/>
                <a:ea typeface="ＭＳ Ｐゴシック" charset="0"/>
                <a:cs typeface="MS PGothic" charset="0"/>
              </a:rPr>
              <a:t>28</a:t>
            </a:r>
            <a:r>
              <a:rPr lang="en-US" sz="2600" spc="-10" dirty="0">
                <a:solidFill>
                  <a:srgbClr val="000000"/>
                </a:solidFill>
                <a:latin typeface="Candara" charset="0"/>
                <a:ea typeface="ＭＳ Ｐゴシック" charset="0"/>
                <a:cs typeface="MS PGothic" charset="0"/>
              </a:rPr>
              <a:t> And, apart from other things, there is the daily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pressure on me of my anxiety for all the churches.  (vs. 21b-28)</a:t>
            </a:r>
          </a:p>
          <a:p>
            <a:pPr marL="0" indent="0" algn="ctr">
              <a:spcBef>
                <a:spcPts val="0"/>
              </a:spcBef>
              <a:buNone/>
            </a:pPr>
            <a:endParaRPr kumimoji="0" lang="en-US" sz="1000" b="0" i="1"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Unlike the “super-apostles” that bragged about their credentials and accomplishments, Paul chooses to boast about his suffering for the gospel. </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Why? Suffering is a mark of true/radical discipleship (even for us today). </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Paul thought of the persecution and suffering he endured as his fellowship with Christ’s suffering—i.e., his willingness to choose the way of the cross!</a:t>
            </a:r>
          </a:p>
          <a:p>
            <a:pPr marL="0" lvl="0" indent="0" algn="ctr">
              <a:spcBef>
                <a:spcPts val="0"/>
              </a:spcBef>
              <a:buNone/>
            </a:pPr>
            <a:endParaRPr kumimoji="0" lang="en-US" sz="1400" b="0" i="1"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p:txBody>
      </p:sp>
    </p:spTree>
    <p:extLst>
      <p:ext uri="{BB962C8B-B14F-4D97-AF65-F5344CB8AC3E}">
        <p14:creationId xmlns:p14="http://schemas.microsoft.com/office/powerpoint/2010/main" val="291710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74381</TotalTime>
  <Words>569</Words>
  <Application>Microsoft Macintosh PowerPoint</Application>
  <PresentationFormat>Widescreen</PresentationFormat>
  <Paragraphs>88</Paragraphs>
  <Slides>14</Slides>
  <Notes>12</Notes>
  <HiddenSlides>0</HiddenSlides>
  <MMClips>0</MMClips>
  <ScaleCrop>false</ScaleCrop>
  <HeadingPairs>
    <vt:vector size="6" baseType="variant">
      <vt:variant>
        <vt:lpstr>Fonts Used</vt:lpstr>
      </vt:variant>
      <vt:variant>
        <vt:i4>7</vt:i4>
      </vt:variant>
      <vt:variant>
        <vt:lpstr>Theme</vt:lpstr>
      </vt:variant>
      <vt:variant>
        <vt:i4>16</vt:i4>
      </vt:variant>
      <vt:variant>
        <vt:lpstr>Slide Titles</vt:lpstr>
      </vt:variant>
      <vt:variant>
        <vt:i4>14</vt:i4>
      </vt:variant>
    </vt:vector>
  </HeadingPairs>
  <TitlesOfParts>
    <vt:vector size="37" baseType="lpstr">
      <vt:lpstr>Arial</vt:lpstr>
      <vt:lpstr>Calibri</vt:lpstr>
      <vt:lpstr>Calibri Light</vt:lpstr>
      <vt:lpstr>Candara</vt:lpstr>
      <vt:lpstr>Eras Bold ITC</vt:lpstr>
      <vt:lpstr>Eras Medium ITC</vt:lpstr>
      <vt:lpstr>Wingdings</vt:lpstr>
      <vt:lpstr>Default Design</vt:lpstr>
      <vt:lpstr>1_Default Design</vt:lpstr>
      <vt:lpstr>2_Default Design</vt:lpstr>
      <vt:lpstr>3_Default Design</vt:lpstr>
      <vt:lpstr>4_Default Design</vt:lpstr>
      <vt:lpstr>5_Default Design</vt:lpstr>
      <vt:lpstr>Office Theme</vt:lpstr>
      <vt:lpstr>6_Default Design</vt:lpstr>
      <vt:lpstr>9_Default Design</vt:lpstr>
      <vt:lpstr>15_Default Design</vt:lpstr>
      <vt:lpstr>20_Default Design</vt:lpstr>
      <vt:lpstr>2_Office Theme</vt:lpstr>
      <vt:lpstr>24_Default Design</vt:lpstr>
      <vt:lpstr>2_Normal</vt:lpstr>
      <vt:lpstr>26_Default Design</vt:lpstr>
      <vt:lpstr>7_Default Design</vt:lpstr>
      <vt:lpstr>PowerPoint Presentation</vt:lpstr>
      <vt:lpstr>Boasting of Weakness</vt:lpstr>
      <vt:lpstr>AN OVERVIEW: PAUL’S “FOOLISH BOASTING” [2 COR. 11:16-33]</vt:lpstr>
      <vt:lpstr>WHAT DOES PAUL’S “HUMBLE BOASTING” TEACHE US?</vt:lpstr>
      <vt:lpstr>WHAT DOES PAUL’S “HUMBLE BOASTING” TEACHE US?</vt:lpstr>
      <vt:lpstr>PowerPoint Presentation</vt:lpstr>
      <vt:lpstr>PowerPoint Presentation</vt:lpstr>
      <vt:lpstr>PowerPoint Presentation</vt:lpstr>
      <vt:lpstr>WHAT DOES PAUL’S “HUMBLE BOASTING” TEACHE US?</vt:lpstr>
      <vt:lpstr>WHAT DOES PAUL’S “HUMBLE BOASTING” TEACHE US?</vt:lpstr>
      <vt:lpstr>PowerPoint Presentation</vt:lpstr>
      <vt:lpstr>PowerPoint Presentation</vt:lpstr>
      <vt:lpstr>THREE PRACTICAL QUESTIONS  FOR OUR EVERYDAY LIFE</vt:lpstr>
      <vt:lpstr>PowerPoint Presentation</vt:lpstr>
    </vt:vector>
  </TitlesOfParts>
  <Manager/>
  <Company>UFP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3970</cp:revision>
  <cp:lastPrinted>2017-09-03T14:06:31Z</cp:lastPrinted>
  <dcterms:created xsi:type="dcterms:W3CDTF">2007-10-20T20:09:35Z</dcterms:created>
  <dcterms:modified xsi:type="dcterms:W3CDTF">2019-01-13T22:27:59Z</dcterms:modified>
  <cp:category/>
</cp:coreProperties>
</file>