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83" r:id="rId13"/>
    <p:sldMasterId id="2147484195" r:id="rId14"/>
  </p:sldMasterIdLst>
  <p:notesMasterIdLst>
    <p:notesMasterId r:id="rId35"/>
  </p:notesMasterIdLst>
  <p:sldIdLst>
    <p:sldId id="281" r:id="rId15"/>
    <p:sldId id="457" r:id="rId16"/>
    <p:sldId id="436" r:id="rId17"/>
    <p:sldId id="459" r:id="rId18"/>
    <p:sldId id="460" r:id="rId19"/>
    <p:sldId id="461" r:id="rId20"/>
    <p:sldId id="463" r:id="rId21"/>
    <p:sldId id="468" r:id="rId22"/>
    <p:sldId id="469" r:id="rId23"/>
    <p:sldId id="470" r:id="rId24"/>
    <p:sldId id="471" r:id="rId25"/>
    <p:sldId id="474" r:id="rId26"/>
    <p:sldId id="472" r:id="rId27"/>
    <p:sldId id="475" r:id="rId28"/>
    <p:sldId id="476" r:id="rId29"/>
    <p:sldId id="477" r:id="rId30"/>
    <p:sldId id="478" r:id="rId31"/>
    <p:sldId id="479" r:id="rId32"/>
    <p:sldId id="450" r:id="rId33"/>
    <p:sldId id="283" r:id="rId34"/>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C3300"/>
    <a:srgbClr val="FFFF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9" autoAdjust="0"/>
    <p:restoredTop sz="78703" autoAdjust="0"/>
  </p:normalViewPr>
  <p:slideViewPr>
    <p:cSldViewPr>
      <p:cViewPr>
        <p:scale>
          <a:sx n="90" d="100"/>
          <a:sy n="90" d="100"/>
        </p:scale>
        <p:origin x="-2728" y="-680"/>
      </p:cViewPr>
      <p:guideLst>
        <p:guide orient="horz" pos="96"/>
        <p:guide pos="3840"/>
        <p:guide pos="7152"/>
        <p:guide pos="528"/>
      </p:guideLst>
    </p:cSldViewPr>
  </p:slideViewPr>
  <p:outlineViewPr>
    <p:cViewPr>
      <p:scale>
        <a:sx n="33" d="100"/>
        <a:sy n="33" d="100"/>
      </p:scale>
      <p:origin x="0" y="-11808"/>
    </p:cViewPr>
  </p:outlineViewPr>
  <p:notesTextViewPr>
    <p:cViewPr>
      <p:scale>
        <a:sx n="135" d="100"/>
        <a:sy n="135" d="100"/>
      </p:scale>
      <p:origin x="0" y="0"/>
    </p:cViewPr>
  </p:notesTextViewPr>
  <p:sorterViewPr>
    <p:cViewPr>
      <p:scale>
        <a:sx n="66" d="100"/>
        <a:sy n="66" d="100"/>
      </p:scale>
      <p:origin x="0" y="0"/>
    </p:cViewPr>
  </p:sorterViewPr>
  <p:notesViewPr>
    <p:cSldViewPr>
      <p:cViewPr>
        <p:scale>
          <a:sx n="81" d="100"/>
          <a:sy n="81" d="100"/>
        </p:scale>
        <p:origin x="1960" y="-1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6/20/16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2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109029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20:23 - </a:t>
            </a:r>
            <a:endParaRPr lang="en-US" dirty="0"/>
          </a:p>
        </p:txBody>
      </p:sp>
    </p:spTree>
    <p:extLst>
      <p:ext uri="{BB962C8B-B14F-4D97-AF65-F5344CB8AC3E}">
        <p14:creationId xmlns:p14="http://schemas.microsoft.com/office/powerpoint/2010/main" val="1033786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20:23 - </a:t>
            </a:r>
            <a:endParaRPr lang="en-US" dirty="0"/>
          </a:p>
        </p:txBody>
      </p:sp>
    </p:spTree>
    <p:extLst>
      <p:ext uri="{BB962C8B-B14F-4D97-AF65-F5344CB8AC3E}">
        <p14:creationId xmlns:p14="http://schemas.microsoft.com/office/powerpoint/2010/main" val="1033786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9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1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1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7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7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6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6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9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9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4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4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9941112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6314310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7380056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30480301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5238045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2699340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93489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7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04867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24988384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4445184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2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2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8471541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2536590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539791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7243177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66666597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7923909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2355100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71469838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1365331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71735102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315331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53147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2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7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7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9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7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7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2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7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7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9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7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2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7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7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9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7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2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7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7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9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7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2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7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7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6/20/16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6/20/16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7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59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6/20/16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6/20/16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6/20/16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6/20/16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6/20/16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56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6/20/16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56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6/20/16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6/20/16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6/20/16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6/20/16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6/20/16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2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7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59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6/20/16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6/20/16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6/20/16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6/20/16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6/20/16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56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6/20/16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56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6/20/16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6/20/16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6/20/16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8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8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3.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3.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170799655"/>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235018699"/>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8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6/20/16</a:t>
            </a:fld>
            <a:endParaRPr lang="en-US"/>
          </a:p>
        </p:txBody>
      </p:sp>
      <p:sp>
        <p:nvSpPr>
          <p:cNvPr id="5" name="Footer Placeholder 4"/>
          <p:cNvSpPr>
            <a:spLocks noGrp="1"/>
          </p:cNvSpPr>
          <p:nvPr>
            <p:ph type="ftr" sz="quarter" idx="3"/>
          </p:nvPr>
        </p:nvSpPr>
        <p:spPr>
          <a:xfrm>
            <a:off x="4038600" y="635648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48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8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6/20/16</a:t>
            </a:fld>
            <a:endParaRPr lang="en-US"/>
          </a:p>
        </p:txBody>
      </p:sp>
      <p:sp>
        <p:nvSpPr>
          <p:cNvPr id="5" name="Footer Placeholder 4"/>
          <p:cNvSpPr>
            <a:spLocks noGrp="1"/>
          </p:cNvSpPr>
          <p:nvPr>
            <p:ph type="ftr" sz="quarter" idx="3"/>
          </p:nvPr>
        </p:nvSpPr>
        <p:spPr>
          <a:xfrm>
            <a:off x="4038600" y="635648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48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457200"/>
            <a:ext cx="12192000" cy="609600"/>
          </a:xfrm>
        </p:spPr>
        <p:txBody>
          <a:bodyPr/>
          <a:lstStyle/>
          <a:p>
            <a:pPr marL="461963" lvl="2" indent="-461963"/>
            <a:r>
              <a:rPr lang="en-US" sz="3000" b="1" dirty="0" smtClean="0">
                <a:latin typeface="Candara" charset="0"/>
                <a:ea typeface="Candara" charset="0"/>
                <a:cs typeface="Candara" charset="0"/>
              </a:rPr>
              <a:t>1. </a:t>
            </a:r>
            <a:r>
              <a:rPr lang="en-US" sz="3000" b="1" dirty="0" smtClean="0">
                <a:latin typeface="Candara" charset="0"/>
                <a:ea typeface="Candara" charset="0"/>
                <a:cs typeface="Candara" charset="0"/>
              </a:rPr>
              <a:t>Godly </a:t>
            </a:r>
            <a:r>
              <a:rPr lang="en-US" sz="3000" b="1" dirty="0">
                <a:latin typeface="Candara" charset="0"/>
                <a:ea typeface="Candara" charset="0"/>
                <a:cs typeface="Candara" charset="0"/>
              </a:rPr>
              <a:t>dads must lovingly, consistently </a:t>
            </a:r>
            <a:r>
              <a:rPr lang="en-US" sz="3000" b="1" u="sng" dirty="0">
                <a:solidFill>
                  <a:srgbClr val="FF0000"/>
                </a:solidFill>
                <a:latin typeface="Candara" charset="0"/>
                <a:ea typeface="Candara" charset="0"/>
                <a:cs typeface="Candara" charset="0"/>
              </a:rPr>
              <a:t>discipline</a:t>
            </a:r>
            <a:r>
              <a:rPr lang="en-US" sz="3000" b="1" dirty="0">
                <a:latin typeface="Candara" charset="0"/>
                <a:ea typeface="Candara" charset="0"/>
                <a:cs typeface="Candara" charset="0"/>
              </a:rPr>
              <a:t> &amp; </a:t>
            </a:r>
            <a:r>
              <a:rPr lang="en-US" sz="3000" b="1" u="sng" dirty="0">
                <a:solidFill>
                  <a:srgbClr val="FF0000"/>
                </a:solidFill>
                <a:latin typeface="Candara" charset="0"/>
                <a:ea typeface="Candara" charset="0"/>
                <a:cs typeface="Candara" charset="0"/>
              </a:rPr>
              <a:t>train</a:t>
            </a:r>
            <a:r>
              <a:rPr lang="en-US" sz="3000" b="1" dirty="0">
                <a:latin typeface="Candara" charset="0"/>
                <a:ea typeface="Candara" charset="0"/>
                <a:cs typeface="Candara" charset="0"/>
              </a:rPr>
              <a:t> their children.</a:t>
            </a:r>
            <a:endParaRPr lang="en-US" sz="3000" b="1" kern="1200" dirty="0">
              <a:solidFill>
                <a:srgbClr val="000000"/>
              </a:solidFill>
              <a:latin typeface="Candara" charset="0"/>
              <a:ea typeface="ＭＳ Ｐゴシック" charset="0"/>
              <a:cs typeface="Candara" charset="0"/>
            </a:endParaRPr>
          </a:p>
        </p:txBody>
      </p:sp>
      <p:sp>
        <p:nvSpPr>
          <p:cNvPr id="27651" name="Rectangle 3"/>
          <p:cNvSpPr>
            <a:spLocks noGrp="1" noChangeArrowheads="1"/>
          </p:cNvSpPr>
          <p:nvPr>
            <p:ph type="body" idx="1"/>
          </p:nvPr>
        </p:nvSpPr>
        <p:spPr>
          <a:xfrm>
            <a:off x="194397" y="1143000"/>
            <a:ext cx="11845203" cy="5688694"/>
          </a:xfrm>
        </p:spPr>
        <p:txBody>
          <a:bodyPr/>
          <a:lstStyle/>
          <a:p>
            <a:pPr marL="0" indent="0" algn="ctr">
              <a:spcBef>
                <a:spcPct val="0"/>
              </a:spcBef>
              <a:buNone/>
            </a:pPr>
            <a:r>
              <a:rPr lang="en-US" sz="2600" i="1" dirty="0">
                <a:latin typeface="Candara" charset="0"/>
                <a:cs typeface="MS PGothic" charset="0"/>
              </a:rPr>
              <a:t>Train up a child in the way he should go; even when </a:t>
            </a:r>
            <a:r>
              <a:rPr lang="en-US" sz="2600" i="1" dirty="0" smtClean="0">
                <a:latin typeface="Candara" charset="0"/>
                <a:cs typeface="MS PGothic" charset="0"/>
              </a:rPr>
              <a:t/>
            </a:r>
            <a:br>
              <a:rPr lang="en-US" sz="2600" i="1" dirty="0" smtClean="0">
                <a:latin typeface="Candara" charset="0"/>
                <a:cs typeface="MS PGothic" charset="0"/>
              </a:rPr>
            </a:br>
            <a:r>
              <a:rPr lang="en-US" sz="2600" i="1" dirty="0" smtClean="0">
                <a:latin typeface="Candara" charset="0"/>
                <a:cs typeface="MS PGothic" charset="0"/>
              </a:rPr>
              <a:t>he </a:t>
            </a:r>
            <a:r>
              <a:rPr lang="en-US" sz="2600" i="1" dirty="0">
                <a:latin typeface="Candara" charset="0"/>
                <a:cs typeface="MS PGothic" charset="0"/>
              </a:rPr>
              <a:t>is old he will not depart from </a:t>
            </a:r>
            <a:r>
              <a:rPr lang="en-US" sz="2600" i="1" dirty="0" smtClean="0">
                <a:latin typeface="Candara" charset="0"/>
                <a:cs typeface="MS PGothic" charset="0"/>
              </a:rPr>
              <a:t>it.</a:t>
            </a:r>
            <a:br>
              <a:rPr lang="en-US" sz="2600" i="1" dirty="0" smtClean="0">
                <a:latin typeface="Candara" charset="0"/>
                <a:cs typeface="MS PGothic" charset="0"/>
              </a:rPr>
            </a:br>
            <a:r>
              <a:rPr lang="en-US" sz="2600" i="1" dirty="0" smtClean="0">
                <a:latin typeface="Candara" charset="0"/>
                <a:cs typeface="MS PGothic" charset="0"/>
              </a:rPr>
              <a:t>Proverbs </a:t>
            </a:r>
            <a:r>
              <a:rPr lang="en-US" sz="2600" i="1" dirty="0">
                <a:latin typeface="Candara" charset="0"/>
                <a:cs typeface="MS PGothic" charset="0"/>
              </a:rPr>
              <a:t>22:6</a:t>
            </a:r>
          </a:p>
          <a:p>
            <a:pPr marL="0" indent="0" algn="ctr">
              <a:spcBef>
                <a:spcPct val="0"/>
              </a:spcBef>
              <a:buNone/>
            </a:pPr>
            <a:endParaRPr lang="en-US" sz="500" i="1" dirty="0">
              <a:latin typeface="Candara" charset="0"/>
              <a:cs typeface="MS PGothic" charset="0"/>
            </a:endParaRPr>
          </a:p>
          <a:p>
            <a:pPr marL="0" indent="0" algn="ctr">
              <a:spcBef>
                <a:spcPct val="0"/>
              </a:spcBef>
              <a:buNone/>
            </a:pPr>
            <a:r>
              <a:rPr lang="en-US" sz="2600" i="1" dirty="0">
                <a:latin typeface="Candara" charset="0"/>
                <a:cs typeface="MS PGothic" charset="0"/>
              </a:rPr>
              <a:t>These commandments that I give you today are to be upon your hearts. </a:t>
            </a:r>
            <a:r>
              <a:rPr lang="en-US" sz="2600" i="1" dirty="0" smtClean="0">
                <a:latin typeface="Candara" charset="0"/>
                <a:cs typeface="MS PGothic" charset="0"/>
              </a:rPr>
              <a:t/>
            </a:r>
            <a:br>
              <a:rPr lang="en-US" sz="2600" i="1" dirty="0" smtClean="0">
                <a:latin typeface="Candara" charset="0"/>
                <a:cs typeface="MS PGothic" charset="0"/>
              </a:rPr>
            </a:br>
            <a:r>
              <a:rPr lang="en-US" sz="2600" i="1" dirty="0" smtClean="0">
                <a:latin typeface="Candara" charset="0"/>
                <a:cs typeface="MS PGothic" charset="0"/>
              </a:rPr>
              <a:t>Impress </a:t>
            </a:r>
            <a:r>
              <a:rPr lang="en-US" sz="2600" i="1" dirty="0">
                <a:latin typeface="Candara" charset="0"/>
                <a:cs typeface="MS PGothic" charset="0"/>
              </a:rPr>
              <a:t>them on your children. Talk about them when you sit at home and </a:t>
            </a:r>
            <a:r>
              <a:rPr lang="en-US" sz="2600" i="1" dirty="0" smtClean="0">
                <a:latin typeface="Candara" charset="0"/>
                <a:cs typeface="MS PGothic" charset="0"/>
              </a:rPr>
              <a:t/>
            </a:r>
            <a:br>
              <a:rPr lang="en-US" sz="2600" i="1" dirty="0" smtClean="0">
                <a:latin typeface="Candara" charset="0"/>
                <a:cs typeface="MS PGothic" charset="0"/>
              </a:rPr>
            </a:br>
            <a:r>
              <a:rPr lang="en-US" sz="2600" i="1" dirty="0" smtClean="0">
                <a:latin typeface="Candara" charset="0"/>
                <a:cs typeface="MS PGothic" charset="0"/>
              </a:rPr>
              <a:t>when </a:t>
            </a:r>
            <a:r>
              <a:rPr lang="en-US" sz="2600" i="1" dirty="0">
                <a:latin typeface="Candara" charset="0"/>
                <a:cs typeface="MS PGothic" charset="0"/>
              </a:rPr>
              <a:t>you walk along the road, when you lie down and when you get up. Tie </a:t>
            </a:r>
            <a:r>
              <a:rPr lang="en-US" sz="2600" i="1" dirty="0" smtClean="0">
                <a:latin typeface="Candara" charset="0"/>
                <a:cs typeface="MS PGothic" charset="0"/>
              </a:rPr>
              <a:t/>
            </a:r>
            <a:br>
              <a:rPr lang="en-US" sz="2600" i="1" dirty="0" smtClean="0">
                <a:latin typeface="Candara" charset="0"/>
                <a:cs typeface="MS PGothic" charset="0"/>
              </a:rPr>
            </a:br>
            <a:r>
              <a:rPr lang="en-US" sz="2600" i="1" dirty="0" smtClean="0">
                <a:latin typeface="Candara" charset="0"/>
                <a:cs typeface="MS PGothic" charset="0"/>
              </a:rPr>
              <a:t>them as </a:t>
            </a:r>
            <a:r>
              <a:rPr lang="en-US" sz="2600" i="1" dirty="0">
                <a:latin typeface="Candara" charset="0"/>
                <a:cs typeface="MS PGothic" charset="0"/>
              </a:rPr>
              <a:t>symbols on your hands and bind them on your foreheads. </a:t>
            </a:r>
            <a:r>
              <a:rPr lang="en-US" sz="2600" i="1" dirty="0" smtClean="0">
                <a:latin typeface="Candara" charset="0"/>
                <a:cs typeface="MS PGothic" charset="0"/>
              </a:rPr>
              <a:t/>
            </a:r>
            <a:br>
              <a:rPr lang="en-US" sz="2600" i="1" dirty="0" smtClean="0">
                <a:latin typeface="Candara" charset="0"/>
                <a:cs typeface="MS PGothic" charset="0"/>
              </a:rPr>
            </a:br>
            <a:r>
              <a:rPr lang="en-US" sz="2600" i="1" dirty="0" smtClean="0">
                <a:latin typeface="Candara" charset="0"/>
                <a:cs typeface="MS PGothic" charset="0"/>
              </a:rPr>
              <a:t>Write them </a:t>
            </a:r>
            <a:r>
              <a:rPr lang="en-US" sz="2600" i="1" dirty="0">
                <a:latin typeface="Candara" charset="0"/>
                <a:cs typeface="MS PGothic" charset="0"/>
              </a:rPr>
              <a:t>on </a:t>
            </a:r>
            <a:r>
              <a:rPr lang="en-US" sz="2600" i="1" dirty="0" smtClean="0">
                <a:latin typeface="Candara" charset="0"/>
                <a:cs typeface="MS PGothic" charset="0"/>
              </a:rPr>
              <a:t>the </a:t>
            </a:r>
            <a:r>
              <a:rPr lang="en-US" sz="2600" i="1" dirty="0">
                <a:latin typeface="Candara" charset="0"/>
                <a:cs typeface="MS PGothic" charset="0"/>
              </a:rPr>
              <a:t>doorframes of your houses and on your </a:t>
            </a:r>
            <a:r>
              <a:rPr lang="en-US" sz="2600" i="1" dirty="0" smtClean="0">
                <a:latin typeface="Candara" charset="0"/>
                <a:cs typeface="MS PGothic" charset="0"/>
              </a:rPr>
              <a:t>gates.</a:t>
            </a:r>
            <a:br>
              <a:rPr lang="en-US" sz="2600" i="1" dirty="0" smtClean="0">
                <a:latin typeface="Candara" charset="0"/>
                <a:cs typeface="MS PGothic" charset="0"/>
              </a:rPr>
            </a:br>
            <a:r>
              <a:rPr lang="en-US" sz="2600" i="1" dirty="0" smtClean="0">
                <a:latin typeface="Candara" charset="0"/>
                <a:cs typeface="MS PGothic" charset="0"/>
              </a:rPr>
              <a:t>Deuteronomy </a:t>
            </a:r>
            <a:r>
              <a:rPr lang="en-US" sz="2600" i="1" dirty="0">
                <a:latin typeface="Candara" charset="0"/>
                <a:cs typeface="MS PGothic" charset="0"/>
              </a:rPr>
              <a:t>6:6-</a:t>
            </a:r>
            <a:r>
              <a:rPr lang="en-US" sz="2600" i="1" dirty="0" smtClean="0">
                <a:latin typeface="Candara" charset="0"/>
                <a:cs typeface="MS PGothic" charset="0"/>
              </a:rPr>
              <a:t>9 [NIV</a:t>
            </a:r>
            <a:r>
              <a:rPr lang="en-US" sz="2600" i="1" dirty="0">
                <a:latin typeface="Candara" charset="0"/>
                <a:cs typeface="MS PGothic" charset="0"/>
              </a:rPr>
              <a:t>]</a:t>
            </a:r>
          </a:p>
          <a:p>
            <a:pPr marL="0" indent="0" algn="ctr">
              <a:spcBef>
                <a:spcPct val="0"/>
              </a:spcBef>
              <a:buNone/>
            </a:pPr>
            <a:endParaRPr lang="en-US" sz="800" i="1" dirty="0">
              <a:latin typeface="Candara" charset="0"/>
              <a:cs typeface="MS PGothic" charset="0"/>
            </a:endParaRPr>
          </a:p>
          <a:p>
            <a:pPr marL="0" indent="0" algn="ctr">
              <a:spcBef>
                <a:spcPct val="0"/>
              </a:spcBef>
              <a:buNone/>
            </a:pPr>
            <a:r>
              <a:rPr lang="en-US" sz="2600" i="1" dirty="0">
                <a:latin typeface="Candara" charset="0"/>
                <a:cs typeface="MS PGothic" charset="0"/>
              </a:rPr>
              <a:t>Above all else, guard your heart, for it is the wellspring of </a:t>
            </a:r>
            <a:r>
              <a:rPr lang="en-US" sz="2600" i="1" dirty="0" smtClean="0">
                <a:latin typeface="Candara" charset="0"/>
                <a:cs typeface="MS PGothic" charset="0"/>
              </a:rPr>
              <a:t>life.</a:t>
            </a:r>
            <a:br>
              <a:rPr lang="en-US" sz="2600" i="1" dirty="0" smtClean="0">
                <a:latin typeface="Candara" charset="0"/>
                <a:cs typeface="MS PGothic" charset="0"/>
              </a:rPr>
            </a:br>
            <a:r>
              <a:rPr lang="en-US" sz="2600" i="1" dirty="0" smtClean="0">
                <a:latin typeface="Candara" charset="0"/>
                <a:cs typeface="MS PGothic" charset="0"/>
              </a:rPr>
              <a:t>Proverbs </a:t>
            </a:r>
            <a:r>
              <a:rPr lang="en-US" sz="2600" i="1" dirty="0">
                <a:latin typeface="Candara" charset="0"/>
                <a:cs typeface="MS PGothic" charset="0"/>
              </a:rPr>
              <a:t>4:</a:t>
            </a:r>
            <a:r>
              <a:rPr lang="en-US" sz="2600" i="1" dirty="0" smtClean="0">
                <a:latin typeface="Candara" charset="0"/>
                <a:cs typeface="MS PGothic" charset="0"/>
              </a:rPr>
              <a:t>23 [NIV]</a:t>
            </a:r>
            <a:endParaRPr lang="en-US" sz="2600" i="1" dirty="0">
              <a:latin typeface="Candara" charset="0"/>
              <a:cs typeface="MS PGothic" charset="0"/>
            </a:endParaRPr>
          </a:p>
          <a:p>
            <a:pPr marL="461963" indent="-461963">
              <a:spcBef>
                <a:spcPct val="0"/>
              </a:spcBef>
            </a:pPr>
            <a:endParaRPr lang="en-US" sz="500" i="1" dirty="0" smtClean="0">
              <a:latin typeface="Candara" charset="0"/>
              <a:cs typeface="MS PGothic" charset="0"/>
            </a:endParaRPr>
          </a:p>
          <a:p>
            <a:pPr marL="512763" lvl="1" indent="-457200" defTabSz="385763">
              <a:spcBef>
                <a:spcPts val="0"/>
              </a:spcBef>
              <a:buFont typeface="Arial"/>
              <a:buChar char="•"/>
              <a:defRPr/>
            </a:pPr>
            <a:r>
              <a:rPr lang="en-US" b="1" kern="1200" dirty="0">
                <a:solidFill>
                  <a:prstClr val="black"/>
                </a:solidFill>
                <a:latin typeface="Candara" charset="0"/>
                <a:ea typeface="ＭＳ Ｐゴシック" charset="0"/>
                <a:cs typeface="Candara" charset="0"/>
              </a:rPr>
              <a:t>The focus of your training is right when you’re not concerned merely with their behavior but primarily with their hearts</a:t>
            </a:r>
            <a:r>
              <a:rPr lang="en-US" b="1" kern="1200" dirty="0" smtClean="0">
                <a:solidFill>
                  <a:prstClr val="black"/>
                </a:solidFill>
                <a:latin typeface="Candara" charset="0"/>
                <a:ea typeface="ＭＳ Ｐゴシック" charset="0"/>
                <a:cs typeface="Candara" charset="0"/>
              </a:rPr>
              <a:t>!</a:t>
            </a:r>
            <a:endParaRPr lang="en-US"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3214926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457200"/>
            <a:ext cx="12192000" cy="609600"/>
          </a:xfrm>
        </p:spPr>
        <p:txBody>
          <a:bodyPr/>
          <a:lstStyle/>
          <a:p>
            <a:pPr marL="461963" lvl="2" indent="-461963"/>
            <a:r>
              <a:rPr lang="en-US" sz="3000" b="1" dirty="0" smtClean="0">
                <a:latin typeface="Candara" charset="0"/>
                <a:ea typeface="Candara" charset="0"/>
                <a:cs typeface="Candara" charset="0"/>
              </a:rPr>
              <a:t>2. Godly </a:t>
            </a:r>
            <a:r>
              <a:rPr lang="en-US" sz="3000" b="1" dirty="0">
                <a:latin typeface="Candara" charset="0"/>
                <a:ea typeface="Candara" charset="0"/>
                <a:cs typeface="Candara" charset="0"/>
              </a:rPr>
              <a:t>dads must be careful not to </a:t>
            </a:r>
            <a:r>
              <a:rPr lang="en-US" sz="3000" b="1" u="sng" dirty="0" smtClean="0">
                <a:solidFill>
                  <a:srgbClr val="FF0000"/>
                </a:solidFill>
                <a:latin typeface="Candara" charset="0"/>
                <a:ea typeface="Candara" charset="0"/>
                <a:cs typeface="Candara" charset="0"/>
              </a:rPr>
              <a:t>exasperate</a:t>
            </a:r>
            <a:r>
              <a:rPr lang="en-US" sz="3000" b="1" u="sng" dirty="0">
                <a:solidFill>
                  <a:srgbClr val="FF0000"/>
                </a:solidFill>
                <a:latin typeface="Candara" charset="0"/>
                <a:ea typeface="Candara" charset="0"/>
                <a:cs typeface="Candara" charset="0"/>
              </a:rPr>
              <a:t>/frustrate</a:t>
            </a:r>
            <a:r>
              <a:rPr lang="en-US" sz="3000" b="1" dirty="0">
                <a:solidFill>
                  <a:srgbClr val="FF0000"/>
                </a:solidFill>
                <a:latin typeface="Candara" charset="0"/>
                <a:ea typeface="Candara" charset="0"/>
                <a:cs typeface="Candara" charset="0"/>
              </a:rPr>
              <a:t> </a:t>
            </a:r>
            <a:r>
              <a:rPr lang="en-US" sz="3000" b="1" dirty="0">
                <a:latin typeface="Candara" charset="0"/>
                <a:ea typeface="Candara" charset="0"/>
                <a:cs typeface="Candara" charset="0"/>
              </a:rPr>
              <a:t>their </a:t>
            </a:r>
            <a:r>
              <a:rPr lang="en-US" sz="3000" b="1" dirty="0" smtClean="0">
                <a:latin typeface="Candara" charset="0"/>
                <a:ea typeface="Candara" charset="0"/>
                <a:cs typeface="Candara" charset="0"/>
              </a:rPr>
              <a:t>children.</a:t>
            </a:r>
            <a:endParaRPr lang="en-US" sz="3000" b="1" kern="1200" dirty="0">
              <a:solidFill>
                <a:srgbClr val="000000"/>
              </a:solidFill>
              <a:latin typeface="Candara" charset="0"/>
              <a:ea typeface="ＭＳ Ｐゴシック" charset="0"/>
              <a:cs typeface="Candara" charset="0"/>
            </a:endParaRPr>
          </a:p>
        </p:txBody>
      </p:sp>
      <p:sp>
        <p:nvSpPr>
          <p:cNvPr id="27651" name="Rectangle 3"/>
          <p:cNvSpPr>
            <a:spLocks noGrp="1" noChangeArrowheads="1"/>
          </p:cNvSpPr>
          <p:nvPr>
            <p:ph type="body" idx="1"/>
          </p:nvPr>
        </p:nvSpPr>
        <p:spPr>
          <a:xfrm>
            <a:off x="194397" y="1143000"/>
            <a:ext cx="11845203" cy="5688694"/>
          </a:xfrm>
        </p:spPr>
        <p:txBody>
          <a:bodyPr/>
          <a:lstStyle/>
          <a:p>
            <a:pPr marL="0" indent="0" algn="ctr">
              <a:spcBef>
                <a:spcPct val="0"/>
              </a:spcBef>
              <a:buNone/>
            </a:pPr>
            <a:r>
              <a:rPr lang="en-US" sz="2600" i="1" dirty="0" smtClean="0">
                <a:latin typeface="Candara" charset="0"/>
                <a:cs typeface="MS PGothic" charset="0"/>
              </a:rPr>
              <a:t>Don’t </a:t>
            </a:r>
            <a:r>
              <a:rPr lang="en-US" sz="2600" i="1" dirty="0">
                <a:latin typeface="Candara" charset="0"/>
                <a:cs typeface="MS PGothic" charset="0"/>
              </a:rPr>
              <a:t>exasperate your children</a:t>
            </a:r>
            <a:r>
              <a:rPr lang="en-US" sz="2600" i="1" dirty="0" smtClean="0">
                <a:latin typeface="Candara" charset="0"/>
                <a:cs typeface="MS PGothic" charset="0"/>
              </a:rPr>
              <a:t>,</a:t>
            </a:r>
            <a:br>
              <a:rPr lang="en-US" sz="2600" i="1" dirty="0" smtClean="0">
                <a:latin typeface="Candara" charset="0"/>
                <a:cs typeface="MS PGothic" charset="0"/>
              </a:rPr>
            </a:br>
            <a:r>
              <a:rPr lang="en-US" sz="2600" i="1" dirty="0" smtClean="0">
                <a:latin typeface="Candara" charset="0"/>
                <a:cs typeface="MS PGothic" charset="0"/>
              </a:rPr>
              <a:t> </a:t>
            </a:r>
            <a:r>
              <a:rPr lang="en-US" sz="2600" i="1" dirty="0">
                <a:latin typeface="Candara" charset="0"/>
                <a:cs typeface="MS PGothic" charset="0"/>
              </a:rPr>
              <a:t>but bring them </a:t>
            </a:r>
            <a:r>
              <a:rPr lang="en-US" sz="2600" i="1" dirty="0" smtClean="0">
                <a:latin typeface="Candara" charset="0"/>
                <a:cs typeface="MS PGothic" charset="0"/>
              </a:rPr>
              <a:t>up </a:t>
            </a:r>
            <a:r>
              <a:rPr lang="en-US" sz="2600" i="1" dirty="0">
                <a:latin typeface="Candara" charset="0"/>
                <a:cs typeface="MS PGothic" charset="0"/>
              </a:rPr>
              <a:t>in the instruction of the Lord. </a:t>
            </a:r>
            <a:r>
              <a:rPr lang="en-US" sz="2600" i="1" dirty="0" smtClean="0">
                <a:latin typeface="Candara" charset="0"/>
                <a:cs typeface="MS PGothic" charset="0"/>
              </a:rPr>
              <a:t/>
            </a:r>
            <a:br>
              <a:rPr lang="en-US" sz="2600" i="1" dirty="0" smtClean="0">
                <a:latin typeface="Candara" charset="0"/>
                <a:cs typeface="MS PGothic" charset="0"/>
              </a:rPr>
            </a:br>
            <a:r>
              <a:rPr lang="en-US" sz="2600" i="1" dirty="0" smtClean="0">
                <a:latin typeface="Candara" charset="0"/>
                <a:cs typeface="MS PGothic" charset="0"/>
              </a:rPr>
              <a:t>Ephesians </a:t>
            </a:r>
            <a:r>
              <a:rPr lang="en-US" sz="2600" i="1" dirty="0">
                <a:latin typeface="Candara" charset="0"/>
                <a:cs typeface="MS PGothic" charset="0"/>
              </a:rPr>
              <a:t>6:4 (NIV</a:t>
            </a:r>
            <a:r>
              <a:rPr lang="en-US" sz="2600" i="1" dirty="0" smtClean="0">
                <a:latin typeface="Candara" charset="0"/>
                <a:cs typeface="MS PGothic" charset="0"/>
              </a:rPr>
              <a:t>)</a:t>
            </a:r>
          </a:p>
          <a:p>
            <a:pPr marL="0" indent="0" algn="ctr">
              <a:spcBef>
                <a:spcPct val="0"/>
              </a:spcBef>
              <a:buNone/>
            </a:pPr>
            <a:endParaRPr lang="en-US" sz="1400" i="1" dirty="0">
              <a:latin typeface="Candara" charset="0"/>
              <a:cs typeface="MS PGothic" charset="0"/>
            </a:endParaRPr>
          </a:p>
          <a:p>
            <a:pPr marL="0" indent="0" algn="ctr">
              <a:spcBef>
                <a:spcPct val="0"/>
              </a:spcBef>
              <a:buNone/>
            </a:pPr>
            <a:r>
              <a:rPr lang="en-US" sz="2600" i="1" dirty="0">
                <a:latin typeface="Candara" charset="0"/>
                <a:cs typeface="MS PGothic" charset="0"/>
              </a:rPr>
              <a:t>Fathers, do not embitter your children</a:t>
            </a:r>
            <a:r>
              <a:rPr lang="en-US" sz="2600" i="1" dirty="0" smtClean="0">
                <a:latin typeface="Candara" charset="0"/>
                <a:cs typeface="MS PGothic" charset="0"/>
              </a:rPr>
              <a:t>,</a:t>
            </a:r>
            <a:br>
              <a:rPr lang="en-US" sz="2600" i="1" dirty="0" smtClean="0">
                <a:latin typeface="Candara" charset="0"/>
                <a:cs typeface="MS PGothic" charset="0"/>
              </a:rPr>
            </a:br>
            <a:r>
              <a:rPr lang="en-US" sz="2600" i="1" dirty="0" smtClean="0">
                <a:latin typeface="Candara" charset="0"/>
                <a:cs typeface="MS PGothic" charset="0"/>
              </a:rPr>
              <a:t> </a:t>
            </a:r>
            <a:r>
              <a:rPr lang="en-US" sz="2600" i="1" dirty="0">
                <a:latin typeface="Candara" charset="0"/>
                <a:cs typeface="MS PGothic" charset="0"/>
              </a:rPr>
              <a:t>or they will become discouraged</a:t>
            </a:r>
            <a:r>
              <a:rPr lang="en-US" sz="2600" i="1" dirty="0" smtClean="0">
                <a:latin typeface="Candara" charset="0"/>
                <a:cs typeface="MS PGothic" charset="0"/>
              </a:rPr>
              <a:t>. </a:t>
            </a:r>
            <a:br>
              <a:rPr lang="en-US" sz="2600" i="1" dirty="0" smtClean="0">
                <a:latin typeface="Candara" charset="0"/>
                <a:cs typeface="MS PGothic" charset="0"/>
              </a:rPr>
            </a:br>
            <a:r>
              <a:rPr lang="en-US" sz="2600" i="1" dirty="0" smtClean="0">
                <a:latin typeface="Candara" charset="0"/>
                <a:cs typeface="MS PGothic" charset="0"/>
              </a:rPr>
              <a:t>Colossians </a:t>
            </a:r>
            <a:r>
              <a:rPr lang="en-US" sz="2600" i="1" dirty="0">
                <a:latin typeface="Candara" charset="0"/>
                <a:cs typeface="MS PGothic" charset="0"/>
              </a:rPr>
              <a:t>3:21 </a:t>
            </a:r>
            <a:r>
              <a:rPr lang="en-US" sz="2600" i="1" dirty="0" smtClean="0">
                <a:latin typeface="Candara" charset="0"/>
                <a:cs typeface="MS PGothic" charset="0"/>
              </a:rPr>
              <a:t>[NIV]</a:t>
            </a:r>
          </a:p>
          <a:p>
            <a:pPr marL="0" indent="0" algn="ctr">
              <a:spcBef>
                <a:spcPct val="0"/>
              </a:spcBef>
              <a:buNone/>
            </a:pPr>
            <a:endParaRPr lang="en-US" sz="1400" i="1" dirty="0">
              <a:latin typeface="Candara" charset="0"/>
              <a:cs typeface="MS PGothic" charset="0"/>
            </a:endParaRPr>
          </a:p>
          <a:p>
            <a:pPr marL="461963" indent="-461963">
              <a:spcBef>
                <a:spcPct val="0"/>
              </a:spcBef>
            </a:pPr>
            <a:endParaRPr lang="en-US" sz="500" i="1" dirty="0" smtClean="0">
              <a:latin typeface="Candara" charset="0"/>
              <a:cs typeface="MS PGothic" charset="0"/>
            </a:endParaRPr>
          </a:p>
          <a:p>
            <a:pPr marL="512763" lvl="1" indent="-457200" defTabSz="385763">
              <a:spcBef>
                <a:spcPts val="0"/>
              </a:spcBef>
              <a:buFont typeface="Arial"/>
              <a:buChar char="•"/>
              <a:defRPr/>
            </a:pPr>
            <a:r>
              <a:rPr lang="en-US" b="1" kern="1200" dirty="0">
                <a:solidFill>
                  <a:prstClr val="black"/>
                </a:solidFill>
                <a:latin typeface="Candara" charset="0"/>
                <a:ea typeface="ＭＳ Ｐゴシック" charset="0"/>
                <a:cs typeface="Candara" charset="0"/>
              </a:rPr>
              <a:t>Typical ways we exasperate [frustrate] our children.</a:t>
            </a:r>
          </a:p>
          <a:p>
            <a:pPr marL="1035050" lvl="2" indent="-517525" defTabSz="385763">
              <a:spcBef>
                <a:spcPts val="0"/>
              </a:spcBef>
              <a:buFont typeface="Wingdings" charset="2"/>
              <a:buChar char="Ø"/>
              <a:defRPr/>
            </a:pPr>
            <a:r>
              <a:rPr lang="en-US" sz="2600" kern="1200" dirty="0">
                <a:solidFill>
                  <a:prstClr val="black"/>
                </a:solidFill>
                <a:latin typeface="Candara" charset="0"/>
                <a:ea typeface="ＭＳ Ｐゴシック" charset="0"/>
                <a:cs typeface="Candara" charset="0"/>
              </a:rPr>
              <a:t>Not giving giving young children adequate advance warning.</a:t>
            </a:r>
          </a:p>
          <a:p>
            <a:pPr marL="1035050" lvl="2" indent="-517525" defTabSz="385763">
              <a:spcBef>
                <a:spcPts val="0"/>
              </a:spcBef>
              <a:buFont typeface="Wingdings" charset="2"/>
              <a:buChar char="Ø"/>
              <a:defRPr/>
            </a:pPr>
            <a:r>
              <a:rPr lang="en-US" sz="2600" kern="1200" dirty="0">
                <a:solidFill>
                  <a:prstClr val="black"/>
                </a:solidFill>
                <a:latin typeface="Candara" charset="0"/>
                <a:ea typeface="ＭＳ Ｐゴシック" charset="0"/>
                <a:cs typeface="Candara" charset="0"/>
              </a:rPr>
              <a:t>Not keeping our word.</a:t>
            </a:r>
          </a:p>
          <a:p>
            <a:pPr marL="1035050" lvl="2" indent="-517525" defTabSz="385763">
              <a:spcBef>
                <a:spcPts val="0"/>
              </a:spcBef>
              <a:buFont typeface="Wingdings" charset="2"/>
              <a:buChar char="Ø"/>
              <a:defRPr/>
            </a:pPr>
            <a:r>
              <a:rPr lang="en-US" sz="2600" kern="1200" dirty="0">
                <a:solidFill>
                  <a:prstClr val="black"/>
                </a:solidFill>
                <a:latin typeface="Candara" charset="0"/>
                <a:ea typeface="ＭＳ Ｐゴシック" charset="0"/>
                <a:cs typeface="Candara" charset="0"/>
              </a:rPr>
              <a:t>Being too busy to listening to them or to give them the time they need</a:t>
            </a:r>
            <a:r>
              <a:rPr lang="en-US" sz="2600" kern="1200" dirty="0" smtClean="0">
                <a:solidFill>
                  <a:prstClr val="black"/>
                </a:solidFill>
                <a:latin typeface="Candara" charset="0"/>
                <a:ea typeface="ＭＳ Ｐゴシック" charset="0"/>
                <a:cs typeface="Candara" charset="0"/>
              </a:rPr>
              <a:t>.</a:t>
            </a:r>
          </a:p>
          <a:p>
            <a:pPr marL="1035050" lvl="2" indent="-517525" defTabSz="385763">
              <a:spcBef>
                <a:spcPts val="0"/>
              </a:spcBef>
              <a:buFont typeface="Wingdings" charset="2"/>
              <a:buChar char="Ø"/>
              <a:defRPr/>
            </a:pPr>
            <a:r>
              <a:rPr lang="en-US" sz="2600" kern="1200" dirty="0">
                <a:solidFill>
                  <a:prstClr val="black"/>
                </a:solidFill>
                <a:latin typeface="Candara" charset="0"/>
                <a:ea typeface="ＭＳ Ｐゴシック" charset="0"/>
                <a:cs typeface="Candara" charset="0"/>
              </a:rPr>
              <a:t>Not telling Teo &amp; Kia in advance about our plans.</a:t>
            </a:r>
          </a:p>
          <a:p>
            <a:pPr marL="1035050" lvl="2" indent="-517525" defTabSz="385763">
              <a:spcBef>
                <a:spcPts val="0"/>
              </a:spcBef>
              <a:buFont typeface="Wingdings" charset="2"/>
              <a:buChar char="Ø"/>
              <a:defRPr/>
            </a:pPr>
            <a:r>
              <a:rPr lang="en-US" sz="2600" kern="1200" dirty="0">
                <a:solidFill>
                  <a:prstClr val="black"/>
                </a:solidFill>
                <a:latin typeface="Candara" charset="0"/>
                <a:ea typeface="ＭＳ Ｐゴシック" charset="0"/>
                <a:cs typeface="Candara" charset="0"/>
              </a:rPr>
              <a:t>Being more available to help them when they first ask. </a:t>
            </a:r>
          </a:p>
        </p:txBody>
      </p:sp>
    </p:spTree>
    <p:extLst>
      <p:ext uri="{BB962C8B-B14F-4D97-AF65-F5344CB8AC3E}">
        <p14:creationId xmlns:p14="http://schemas.microsoft.com/office/powerpoint/2010/main" val="4204203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94397" y="1524000"/>
            <a:ext cx="11845203" cy="5307694"/>
          </a:xfrm>
        </p:spPr>
        <p:txBody>
          <a:bodyPr/>
          <a:lstStyle/>
          <a:p>
            <a:pPr marL="0" indent="0" algn="ctr">
              <a:spcBef>
                <a:spcPct val="0"/>
              </a:spcBef>
              <a:buNone/>
            </a:pPr>
            <a:r>
              <a:rPr lang="en-US" sz="2600" i="1" dirty="0">
                <a:latin typeface="Candara" charset="0"/>
                <a:cs typeface="MS PGothic" charset="0"/>
              </a:rPr>
              <a:t>For you know that we dealt with each of you as a father </a:t>
            </a:r>
            <a:r>
              <a:rPr lang="en-US" sz="2600" i="1" dirty="0" smtClean="0">
                <a:latin typeface="Candara" charset="0"/>
                <a:cs typeface="MS PGothic" charset="0"/>
              </a:rPr>
              <a:t/>
            </a:r>
            <a:br>
              <a:rPr lang="en-US" sz="2600" i="1" dirty="0" smtClean="0">
                <a:latin typeface="Candara" charset="0"/>
                <a:cs typeface="MS PGothic" charset="0"/>
              </a:rPr>
            </a:br>
            <a:r>
              <a:rPr lang="en-US" sz="2600" i="1" dirty="0" smtClean="0">
                <a:latin typeface="Candara" charset="0"/>
                <a:cs typeface="MS PGothic" charset="0"/>
              </a:rPr>
              <a:t>deals </a:t>
            </a:r>
            <a:r>
              <a:rPr lang="en-US" sz="2600" i="1" dirty="0">
                <a:latin typeface="Candara" charset="0"/>
                <a:cs typeface="MS PGothic" charset="0"/>
              </a:rPr>
              <a:t>with his own children, encouraging, comforting and urging y</a:t>
            </a:r>
            <a:r>
              <a:rPr lang="en-US" sz="2600" i="1" dirty="0" smtClean="0">
                <a:latin typeface="Candara" charset="0"/>
                <a:cs typeface="MS PGothic" charset="0"/>
              </a:rPr>
              <a:t>ou to </a:t>
            </a:r>
            <a:br>
              <a:rPr lang="en-US" sz="2600" i="1" dirty="0" smtClean="0">
                <a:latin typeface="Candara" charset="0"/>
                <a:cs typeface="MS PGothic" charset="0"/>
              </a:rPr>
            </a:br>
            <a:r>
              <a:rPr lang="en-US" sz="2600" i="1" dirty="0" smtClean="0">
                <a:latin typeface="Candara" charset="0"/>
                <a:cs typeface="MS PGothic" charset="0"/>
              </a:rPr>
              <a:t>live </a:t>
            </a:r>
            <a:r>
              <a:rPr lang="en-US" sz="2600" i="1" dirty="0">
                <a:latin typeface="Candara" charset="0"/>
                <a:cs typeface="MS PGothic" charset="0"/>
              </a:rPr>
              <a:t>lives worthy of God, who calls you into his kingdom and </a:t>
            </a:r>
            <a:r>
              <a:rPr lang="en-US" sz="2600" i="1" dirty="0" smtClean="0">
                <a:latin typeface="Candara" charset="0"/>
                <a:cs typeface="MS PGothic" charset="0"/>
              </a:rPr>
              <a:t>glory.</a:t>
            </a:r>
            <a:br>
              <a:rPr lang="en-US" sz="2600" i="1" dirty="0" smtClean="0">
                <a:latin typeface="Candara" charset="0"/>
                <a:cs typeface="MS PGothic" charset="0"/>
              </a:rPr>
            </a:br>
            <a:r>
              <a:rPr lang="en-US" sz="2600" i="1" dirty="0" smtClean="0">
                <a:latin typeface="Candara" charset="0"/>
                <a:cs typeface="MS PGothic" charset="0"/>
              </a:rPr>
              <a:t> </a:t>
            </a:r>
            <a:r>
              <a:rPr lang="en-US" sz="2600" i="1" dirty="0">
                <a:latin typeface="Candara" charset="0"/>
                <a:cs typeface="MS PGothic" charset="0"/>
              </a:rPr>
              <a:t>1 Thessalonians 2:12 </a:t>
            </a:r>
            <a:r>
              <a:rPr lang="en-US" sz="2600" i="1" dirty="0" smtClean="0">
                <a:latin typeface="Candara" charset="0"/>
                <a:cs typeface="MS PGothic" charset="0"/>
              </a:rPr>
              <a:t>[NIV]</a:t>
            </a:r>
            <a:endParaRPr lang="en-US" sz="2600" i="1" dirty="0">
              <a:latin typeface="Candara" charset="0"/>
              <a:cs typeface="MS PGothic" charset="0"/>
            </a:endParaRPr>
          </a:p>
          <a:p>
            <a:pPr marL="0" indent="0" algn="ctr">
              <a:spcBef>
                <a:spcPct val="0"/>
              </a:spcBef>
              <a:buNone/>
            </a:pPr>
            <a:endParaRPr lang="en-US" sz="1200" i="1" dirty="0">
              <a:latin typeface="Candara" charset="0"/>
              <a:cs typeface="MS PGothic" charset="0"/>
            </a:endParaRPr>
          </a:p>
          <a:p>
            <a:pPr marL="461963" lvl="1" indent="-461963">
              <a:spcBef>
                <a:spcPct val="0"/>
              </a:spcBef>
              <a:buFontTx/>
              <a:buChar char="•"/>
            </a:pPr>
            <a:r>
              <a:rPr lang="en-US" sz="2800" b="1" dirty="0" smtClean="0">
                <a:latin typeface="Candara" charset="0"/>
                <a:ea typeface="Candara" charset="0"/>
                <a:cs typeface="Candara" charset="0"/>
              </a:rPr>
              <a:t>Encouraging</a:t>
            </a:r>
            <a:r>
              <a:rPr lang="en-US" sz="2800" dirty="0" smtClean="0">
                <a:latin typeface="Candara" charset="0"/>
                <a:ea typeface="Candara" charset="0"/>
                <a:cs typeface="Candara" charset="0"/>
              </a:rPr>
              <a:t> </a:t>
            </a:r>
            <a:r>
              <a:rPr lang="en-US" sz="2800" dirty="0">
                <a:latin typeface="Candara" charset="0"/>
                <a:ea typeface="Candara" charset="0"/>
                <a:cs typeface="Candara" charset="0"/>
              </a:rPr>
              <a:t>- </a:t>
            </a:r>
            <a:r>
              <a:rPr lang="en-US" sz="2800" i="1" dirty="0" err="1">
                <a:latin typeface="Candara" charset="0"/>
                <a:ea typeface="Candara" charset="0"/>
                <a:cs typeface="Candara" charset="0"/>
              </a:rPr>
              <a:t>parakaléō</a:t>
            </a:r>
            <a:r>
              <a:rPr lang="en-US" sz="2800" dirty="0">
                <a:latin typeface="Candara" charset="0"/>
                <a:ea typeface="Candara" charset="0"/>
                <a:cs typeface="Candara" charset="0"/>
              </a:rPr>
              <a:t> from </a:t>
            </a:r>
            <a:r>
              <a:rPr lang="en-US" sz="2800" i="1" dirty="0">
                <a:latin typeface="Candara" charset="0"/>
                <a:ea typeface="Candara" charset="0"/>
                <a:cs typeface="Candara" charset="0"/>
              </a:rPr>
              <a:t> </a:t>
            </a:r>
            <a:r>
              <a:rPr lang="en-US" sz="2800" i="1" dirty="0" err="1">
                <a:latin typeface="Candara" charset="0"/>
                <a:ea typeface="Candara" charset="0"/>
                <a:cs typeface="Candara" charset="0"/>
              </a:rPr>
              <a:t>pará</a:t>
            </a:r>
            <a:r>
              <a:rPr lang="en-US" sz="2800" i="1" dirty="0">
                <a:latin typeface="Candara" charset="0"/>
                <a:ea typeface="Candara" charset="0"/>
                <a:cs typeface="Candara" charset="0"/>
              </a:rPr>
              <a:t>, "from close-beside" and </a:t>
            </a:r>
            <a:r>
              <a:rPr lang="en-US" sz="2800" i="1" dirty="0" err="1">
                <a:latin typeface="Candara" charset="0"/>
                <a:ea typeface="Candara" charset="0"/>
                <a:cs typeface="Candara" charset="0"/>
              </a:rPr>
              <a:t>kaléō</a:t>
            </a:r>
            <a:r>
              <a:rPr lang="en-US" sz="2800" i="1" dirty="0">
                <a:latin typeface="Candara" charset="0"/>
                <a:ea typeface="Candara" charset="0"/>
                <a:cs typeface="Candara" charset="0"/>
              </a:rPr>
              <a:t>, </a:t>
            </a:r>
            <a:r>
              <a:rPr lang="en-US" sz="2800" i="1" dirty="0" smtClean="0">
                <a:latin typeface="Candara" charset="0"/>
                <a:ea typeface="Candara" charset="0"/>
                <a:cs typeface="Candara" charset="0"/>
              </a:rPr>
              <a:t>“to </a:t>
            </a:r>
            <a:r>
              <a:rPr lang="en-US" sz="2800" i="1" dirty="0">
                <a:latin typeface="Candara" charset="0"/>
                <a:ea typeface="Candara" charset="0"/>
                <a:cs typeface="Candara" charset="0"/>
              </a:rPr>
              <a:t>call</a:t>
            </a:r>
            <a:r>
              <a:rPr lang="en-US" sz="2800" i="1" dirty="0" smtClean="0">
                <a:latin typeface="Candara" charset="0"/>
                <a:ea typeface="Candara" charset="0"/>
                <a:cs typeface="Candara" charset="0"/>
              </a:rPr>
              <a:t>” – </a:t>
            </a:r>
            <a:r>
              <a:rPr lang="en-US" sz="2800" i="1" dirty="0">
                <a:latin typeface="Candara" charset="0"/>
                <a:ea typeface="Candara" charset="0"/>
                <a:cs typeface="Candara" charset="0"/>
              </a:rPr>
              <a:t>to call from up close </a:t>
            </a:r>
          </a:p>
          <a:p>
            <a:pPr marL="0" indent="0">
              <a:buNone/>
            </a:pPr>
            <a:endParaRPr lang="en-US" sz="1200" dirty="0">
              <a:latin typeface="Candara" charset="0"/>
              <a:ea typeface="Candara" charset="0"/>
              <a:cs typeface="Candara" charset="0"/>
            </a:endParaRPr>
          </a:p>
          <a:p>
            <a:pPr marL="454025" indent="-454025"/>
            <a:r>
              <a:rPr lang="en-US" sz="2800" b="1" dirty="0">
                <a:latin typeface="Candara" charset="0"/>
                <a:ea typeface="Candara" charset="0"/>
                <a:cs typeface="Candara" charset="0"/>
              </a:rPr>
              <a:t>Comforting</a:t>
            </a:r>
            <a:r>
              <a:rPr lang="en-US" sz="2800" dirty="0">
                <a:latin typeface="Candara" charset="0"/>
                <a:ea typeface="Candara" charset="0"/>
                <a:cs typeface="Candara" charset="0"/>
              </a:rPr>
              <a:t> – </a:t>
            </a:r>
            <a:r>
              <a:rPr lang="en-US" sz="2800" i="1" dirty="0" err="1">
                <a:latin typeface="Candara" charset="0"/>
                <a:ea typeface="Candara" charset="0"/>
                <a:cs typeface="Candara" charset="0"/>
              </a:rPr>
              <a:t>paramythoumenoi</a:t>
            </a:r>
            <a:r>
              <a:rPr lang="en-US" sz="2800" dirty="0">
                <a:latin typeface="Candara" charset="0"/>
                <a:ea typeface="Candara" charset="0"/>
                <a:cs typeface="Candara" charset="0"/>
              </a:rPr>
              <a:t> </a:t>
            </a:r>
            <a:r>
              <a:rPr lang="en-US" sz="2800" i="1" dirty="0">
                <a:latin typeface="Candara" charset="0"/>
                <a:ea typeface="Candara" charset="0"/>
                <a:cs typeface="Candara" charset="0"/>
              </a:rPr>
              <a:t>- </a:t>
            </a:r>
            <a:r>
              <a:rPr lang="en-US" sz="2800" i="1" dirty="0" err="1">
                <a:latin typeface="Candara" charset="0"/>
                <a:ea typeface="Candara" charset="0"/>
                <a:cs typeface="Candara" charset="0"/>
              </a:rPr>
              <a:t>pará</a:t>
            </a:r>
            <a:r>
              <a:rPr lang="en-US" sz="2800" dirty="0">
                <a:latin typeface="Candara" charset="0"/>
                <a:ea typeface="Candara" charset="0"/>
                <a:cs typeface="Candara" charset="0"/>
              </a:rPr>
              <a:t>, "from close-beside" and </a:t>
            </a:r>
            <a:r>
              <a:rPr lang="en-US" sz="2800" i="1" dirty="0" err="1">
                <a:latin typeface="Candara" charset="0"/>
                <a:ea typeface="Candara" charset="0"/>
                <a:cs typeface="Candara" charset="0"/>
              </a:rPr>
              <a:t>mytheomai</a:t>
            </a:r>
            <a:r>
              <a:rPr lang="en-US" sz="2800" dirty="0">
                <a:latin typeface="Candara" charset="0"/>
                <a:ea typeface="Candara" charset="0"/>
                <a:cs typeface="Candara" charset="0"/>
              </a:rPr>
              <a:t>, "</a:t>
            </a:r>
            <a:r>
              <a:rPr lang="en-US" sz="2800" i="1" dirty="0">
                <a:latin typeface="Candara" charset="0"/>
                <a:ea typeface="Candara" charset="0"/>
                <a:cs typeface="Candara" charset="0"/>
              </a:rPr>
              <a:t>soothing</a:t>
            </a:r>
            <a:r>
              <a:rPr lang="en-US" sz="2800" dirty="0">
                <a:latin typeface="Candara" charset="0"/>
                <a:ea typeface="Candara" charset="0"/>
                <a:cs typeface="Candara" charset="0"/>
              </a:rPr>
              <a:t> speaking") = cheering someone up by </a:t>
            </a:r>
            <a:r>
              <a:rPr lang="en-US" sz="2800" i="1" dirty="0">
                <a:latin typeface="Candara" charset="0"/>
                <a:ea typeface="Candara" charset="0"/>
                <a:cs typeface="Candara" charset="0"/>
              </a:rPr>
              <a:t>soothing</a:t>
            </a:r>
            <a:r>
              <a:rPr lang="en-US" sz="2800" dirty="0">
                <a:latin typeface="Candara" charset="0"/>
                <a:ea typeface="Candara" charset="0"/>
                <a:cs typeface="Candara" charset="0"/>
              </a:rPr>
              <a:t> speech with a "</a:t>
            </a:r>
            <a:r>
              <a:rPr lang="en-US" sz="2800" i="1" dirty="0">
                <a:latin typeface="Candara" charset="0"/>
                <a:ea typeface="Candara" charset="0"/>
                <a:cs typeface="Candara" charset="0"/>
              </a:rPr>
              <a:t>personal</a:t>
            </a:r>
            <a:r>
              <a:rPr lang="en-US" sz="2800" dirty="0">
                <a:latin typeface="Candara" charset="0"/>
                <a:ea typeface="Candara" charset="0"/>
                <a:cs typeface="Candara" charset="0"/>
              </a:rPr>
              <a:t> touch.”</a:t>
            </a:r>
          </a:p>
          <a:p>
            <a:pPr marL="0" indent="0">
              <a:buNone/>
            </a:pPr>
            <a:endParaRPr lang="en-US" sz="1200" dirty="0">
              <a:latin typeface="Candara" charset="0"/>
              <a:ea typeface="Candara" charset="0"/>
              <a:cs typeface="Candara" charset="0"/>
            </a:endParaRPr>
          </a:p>
          <a:p>
            <a:pPr marL="454025" indent="-454025"/>
            <a:r>
              <a:rPr lang="en-US" sz="2800" b="1" dirty="0">
                <a:latin typeface="Candara" charset="0"/>
                <a:ea typeface="Candara" charset="0"/>
                <a:cs typeface="Candara" charset="0"/>
              </a:rPr>
              <a:t>Urging</a:t>
            </a:r>
            <a:r>
              <a:rPr lang="en-US" sz="2800" dirty="0">
                <a:latin typeface="Candara" charset="0"/>
                <a:ea typeface="Candara" charset="0"/>
                <a:cs typeface="Candara" charset="0"/>
              </a:rPr>
              <a:t> to live lives worthy of God - </a:t>
            </a:r>
            <a:r>
              <a:rPr lang="en-US" sz="2800" i="1" dirty="0" err="1">
                <a:latin typeface="Candara" charset="0"/>
                <a:ea typeface="Candara" charset="0"/>
                <a:cs typeface="Candara" charset="0"/>
              </a:rPr>
              <a:t>martyromenoi</a:t>
            </a:r>
            <a:r>
              <a:rPr lang="en-US" sz="2800" dirty="0">
                <a:latin typeface="Candara" charset="0"/>
                <a:ea typeface="Candara" charset="0"/>
                <a:cs typeface="Candara" charset="0"/>
              </a:rPr>
              <a:t> – to solemnly charge</a:t>
            </a:r>
          </a:p>
        </p:txBody>
      </p:sp>
      <p:sp>
        <p:nvSpPr>
          <p:cNvPr id="6" name="Rectangle 2"/>
          <p:cNvSpPr>
            <a:spLocks noGrp="1" noChangeArrowheads="1"/>
          </p:cNvSpPr>
          <p:nvPr>
            <p:ph type="title"/>
          </p:nvPr>
        </p:nvSpPr>
        <p:spPr>
          <a:xfrm>
            <a:off x="0" y="457200"/>
            <a:ext cx="12192000" cy="838200"/>
          </a:xfrm>
        </p:spPr>
        <p:txBody>
          <a:bodyPr/>
          <a:lstStyle/>
          <a:p>
            <a:pPr lvl="2"/>
            <a:r>
              <a:rPr lang="en-US" sz="3200" b="1" dirty="0" smtClean="0">
                <a:latin typeface="Candara" charset="0"/>
                <a:ea typeface="Candara" charset="0"/>
                <a:cs typeface="Candara" charset="0"/>
              </a:rPr>
              <a:t>3. Godly </a:t>
            </a:r>
            <a:r>
              <a:rPr lang="en-US" sz="3200" b="1" dirty="0" smtClean="0">
                <a:latin typeface="Candara" charset="0"/>
                <a:ea typeface="Candara" charset="0"/>
                <a:cs typeface="Candara" charset="0"/>
              </a:rPr>
              <a:t>dads must </a:t>
            </a:r>
            <a:r>
              <a:rPr lang="en-US" sz="3200" b="1" u="sng" dirty="0" smtClean="0">
                <a:solidFill>
                  <a:srgbClr val="FF0000"/>
                </a:solidFill>
                <a:latin typeface="Candara" charset="0"/>
                <a:ea typeface="Candara" charset="0"/>
                <a:cs typeface="Candara" charset="0"/>
              </a:rPr>
              <a:t>emulate God</a:t>
            </a:r>
            <a:r>
              <a:rPr lang="en-US" sz="3200" b="1" dirty="0" smtClean="0">
                <a:solidFill>
                  <a:srgbClr val="FF0000"/>
                </a:solidFill>
                <a:latin typeface="Candara" charset="0"/>
                <a:ea typeface="Candara" charset="0"/>
                <a:cs typeface="Candara" charset="0"/>
              </a:rPr>
              <a:t> </a:t>
            </a:r>
            <a:r>
              <a:rPr lang="en-US" sz="3200" b="1" dirty="0" smtClean="0">
                <a:latin typeface="Candara" charset="0"/>
                <a:ea typeface="Candara" charset="0"/>
                <a:cs typeface="Candara" charset="0"/>
              </a:rPr>
              <a:t>in encouraging </a:t>
            </a:r>
            <a:br>
              <a:rPr lang="en-US" sz="3200" b="1" dirty="0" smtClean="0">
                <a:latin typeface="Candara" charset="0"/>
                <a:ea typeface="Candara" charset="0"/>
                <a:cs typeface="Candara" charset="0"/>
              </a:rPr>
            </a:br>
            <a:r>
              <a:rPr lang="en-US" sz="3200" b="1" dirty="0" smtClean="0">
                <a:latin typeface="Candara" charset="0"/>
                <a:ea typeface="Candara" charset="0"/>
                <a:cs typeface="Candara" charset="0"/>
              </a:rPr>
              <a:t>comforting and exhorting their children.</a:t>
            </a:r>
            <a:endParaRPr lang="en-US" sz="3200" b="1" kern="1200" dirty="0">
              <a:solidFill>
                <a:srgbClr val="000000"/>
              </a:solidFill>
              <a:latin typeface="Candara" charset="0"/>
              <a:ea typeface="ＭＳ Ｐゴシック" charset="0"/>
              <a:cs typeface="Candara" charset="0"/>
            </a:endParaRPr>
          </a:p>
        </p:txBody>
      </p:sp>
    </p:spTree>
    <p:extLst>
      <p:ext uri="{BB962C8B-B14F-4D97-AF65-F5344CB8AC3E}">
        <p14:creationId xmlns:p14="http://schemas.microsoft.com/office/powerpoint/2010/main" val="3217983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457200"/>
            <a:ext cx="12192000" cy="838200"/>
          </a:xfrm>
        </p:spPr>
        <p:txBody>
          <a:bodyPr/>
          <a:lstStyle/>
          <a:p>
            <a:pPr lvl="2"/>
            <a:r>
              <a:rPr lang="en-US" sz="3200" b="1" dirty="0" smtClean="0">
                <a:latin typeface="Candara" charset="0"/>
                <a:ea typeface="Candara" charset="0"/>
                <a:cs typeface="Candara" charset="0"/>
              </a:rPr>
              <a:t>3. Godly </a:t>
            </a:r>
            <a:r>
              <a:rPr lang="en-US" sz="3200" b="1" dirty="0" smtClean="0">
                <a:latin typeface="Candara" charset="0"/>
                <a:ea typeface="Candara" charset="0"/>
                <a:cs typeface="Candara" charset="0"/>
              </a:rPr>
              <a:t>dads must </a:t>
            </a:r>
            <a:r>
              <a:rPr lang="en-US" sz="3200" b="1" u="sng" dirty="0" smtClean="0">
                <a:solidFill>
                  <a:srgbClr val="FF0000"/>
                </a:solidFill>
                <a:latin typeface="Candara" charset="0"/>
                <a:ea typeface="Candara" charset="0"/>
                <a:cs typeface="Candara" charset="0"/>
              </a:rPr>
              <a:t>emulate God</a:t>
            </a:r>
            <a:r>
              <a:rPr lang="en-US" sz="3200" b="1" dirty="0" smtClean="0">
                <a:solidFill>
                  <a:srgbClr val="FF0000"/>
                </a:solidFill>
                <a:latin typeface="Candara" charset="0"/>
                <a:ea typeface="Candara" charset="0"/>
                <a:cs typeface="Candara" charset="0"/>
              </a:rPr>
              <a:t> </a:t>
            </a:r>
            <a:r>
              <a:rPr lang="en-US" sz="3200" b="1" dirty="0" smtClean="0">
                <a:latin typeface="Candara" charset="0"/>
                <a:ea typeface="Candara" charset="0"/>
                <a:cs typeface="Candara" charset="0"/>
              </a:rPr>
              <a:t>in encouraging </a:t>
            </a:r>
            <a:br>
              <a:rPr lang="en-US" sz="3200" b="1" dirty="0" smtClean="0">
                <a:latin typeface="Candara" charset="0"/>
                <a:ea typeface="Candara" charset="0"/>
                <a:cs typeface="Candara" charset="0"/>
              </a:rPr>
            </a:br>
            <a:r>
              <a:rPr lang="en-US" sz="3200" b="1" dirty="0" smtClean="0">
                <a:latin typeface="Candara" charset="0"/>
                <a:ea typeface="Candara" charset="0"/>
                <a:cs typeface="Candara" charset="0"/>
              </a:rPr>
              <a:t>comforting and exhorting their children.</a:t>
            </a:r>
            <a:endParaRPr lang="en-US" sz="3200" b="1" kern="1200" dirty="0">
              <a:solidFill>
                <a:srgbClr val="000000"/>
              </a:solidFill>
              <a:latin typeface="Candara" charset="0"/>
              <a:ea typeface="ＭＳ Ｐゴシック" charset="0"/>
              <a:cs typeface="Candara" charset="0"/>
            </a:endParaRPr>
          </a:p>
        </p:txBody>
      </p:sp>
      <p:sp>
        <p:nvSpPr>
          <p:cNvPr id="27651" name="Rectangle 3"/>
          <p:cNvSpPr>
            <a:spLocks noGrp="1" noChangeArrowheads="1"/>
          </p:cNvSpPr>
          <p:nvPr>
            <p:ph type="body" idx="1"/>
          </p:nvPr>
        </p:nvSpPr>
        <p:spPr>
          <a:xfrm>
            <a:off x="194397" y="1447800"/>
            <a:ext cx="11845203" cy="5181600"/>
          </a:xfrm>
        </p:spPr>
        <p:txBody>
          <a:bodyPr/>
          <a:lstStyle/>
          <a:p>
            <a:pPr marL="0" indent="0" algn="ctr">
              <a:spcBef>
                <a:spcPct val="0"/>
              </a:spcBef>
              <a:buNone/>
            </a:pPr>
            <a:endParaRPr lang="en-US" sz="1200" i="1" dirty="0">
              <a:latin typeface="Candara" charset="0"/>
              <a:cs typeface="MS PGothic" charset="0"/>
            </a:endParaRPr>
          </a:p>
          <a:p>
            <a:pPr marL="461963" lvl="1" indent="-461963">
              <a:spcBef>
                <a:spcPct val="0"/>
              </a:spcBef>
              <a:buFontTx/>
              <a:buChar char="•"/>
            </a:pPr>
            <a:r>
              <a:rPr lang="en-US" b="1" dirty="0" smtClean="0">
                <a:latin typeface="Candara" charset="0"/>
                <a:ea typeface="Candara" charset="0"/>
                <a:cs typeface="Candara" charset="0"/>
              </a:rPr>
              <a:t>Interestingly</a:t>
            </a:r>
            <a:r>
              <a:rPr lang="en-US" b="1" dirty="0">
                <a:latin typeface="Candara" charset="0"/>
                <a:ea typeface="Candara" charset="0"/>
                <a:cs typeface="Candara" charset="0"/>
              </a:rPr>
              <a:t>, this is exactly what God wants to do for the church through the gift of prophesy.</a:t>
            </a:r>
          </a:p>
          <a:p>
            <a:pPr marL="0" indent="0">
              <a:buNone/>
            </a:pPr>
            <a:endParaRPr lang="en-US" sz="800" dirty="0" smtClean="0">
              <a:latin typeface="Candara" charset="0"/>
              <a:ea typeface="Candara" charset="0"/>
              <a:cs typeface="Candara" charset="0"/>
            </a:endParaRPr>
          </a:p>
          <a:p>
            <a:pPr marL="0" indent="0" algn="ctr">
              <a:spcBef>
                <a:spcPct val="0"/>
              </a:spcBef>
              <a:buNone/>
            </a:pPr>
            <a:r>
              <a:rPr lang="en-US" sz="2600" i="1" dirty="0">
                <a:latin typeface="Candara" charset="0"/>
                <a:ea typeface="Candara" charset="0"/>
                <a:cs typeface="Candara" charset="0"/>
              </a:rPr>
              <a:t>But everyone who prophesies speaks to men for their </a:t>
            </a:r>
            <a:r>
              <a:rPr lang="en-US" sz="2600" i="1" dirty="0" smtClean="0">
                <a:latin typeface="Candara" charset="0"/>
                <a:ea typeface="Candara" charset="0"/>
                <a:cs typeface="Candara" charset="0"/>
              </a:rPr>
              <a:t/>
            </a:r>
            <a:br>
              <a:rPr lang="en-US" sz="2600" i="1" dirty="0" smtClean="0">
                <a:latin typeface="Candara" charset="0"/>
                <a:ea typeface="Candara" charset="0"/>
                <a:cs typeface="Candara" charset="0"/>
              </a:rPr>
            </a:br>
            <a:r>
              <a:rPr lang="en-US" sz="2600" i="1" dirty="0" smtClean="0">
                <a:solidFill>
                  <a:srgbClr val="FF0000"/>
                </a:solidFill>
                <a:latin typeface="Candara" charset="0"/>
                <a:ea typeface="Candara" charset="0"/>
                <a:cs typeface="Candara" charset="0"/>
              </a:rPr>
              <a:t>strengthening</a:t>
            </a:r>
            <a:r>
              <a:rPr lang="en-US" sz="2600" i="1" dirty="0">
                <a:solidFill>
                  <a:srgbClr val="FF0000"/>
                </a:solidFill>
                <a:latin typeface="Candara" charset="0"/>
                <a:ea typeface="Candara" charset="0"/>
                <a:cs typeface="Candara" charset="0"/>
              </a:rPr>
              <a:t>, encouragement </a:t>
            </a:r>
            <a:r>
              <a:rPr lang="en-US" sz="2600" i="1" dirty="0">
                <a:latin typeface="Candara" charset="0"/>
                <a:ea typeface="Candara" charset="0"/>
                <a:cs typeface="Candara" charset="0"/>
              </a:rPr>
              <a:t>and</a:t>
            </a:r>
            <a:r>
              <a:rPr lang="en-US" sz="2600" i="1" dirty="0">
                <a:solidFill>
                  <a:srgbClr val="FF0000"/>
                </a:solidFill>
                <a:latin typeface="Candara" charset="0"/>
                <a:ea typeface="Candara" charset="0"/>
                <a:cs typeface="Candara" charset="0"/>
              </a:rPr>
              <a:t> comfort. </a:t>
            </a:r>
            <a:r>
              <a:rPr lang="en-US" sz="2600" i="1" dirty="0">
                <a:latin typeface="Candara" charset="0"/>
                <a:ea typeface="Candara" charset="0"/>
                <a:cs typeface="Candara" charset="0"/>
              </a:rPr>
              <a:t>He who speaks </a:t>
            </a:r>
            <a:r>
              <a:rPr lang="en-US" sz="2600" i="1" dirty="0" smtClean="0">
                <a:latin typeface="Candara" charset="0"/>
                <a:ea typeface="Candara" charset="0"/>
                <a:cs typeface="Candara" charset="0"/>
              </a:rPr>
              <a:t>in</a:t>
            </a:r>
            <a:br>
              <a:rPr lang="en-US" sz="2600" i="1" dirty="0" smtClean="0">
                <a:latin typeface="Candara" charset="0"/>
                <a:ea typeface="Candara" charset="0"/>
                <a:cs typeface="Candara" charset="0"/>
              </a:rPr>
            </a:br>
            <a:r>
              <a:rPr lang="en-US" sz="2600" i="1" dirty="0" smtClean="0">
                <a:latin typeface="Candara" charset="0"/>
                <a:ea typeface="Candara" charset="0"/>
                <a:cs typeface="Candara" charset="0"/>
              </a:rPr>
              <a:t> </a:t>
            </a:r>
            <a:r>
              <a:rPr lang="en-US" sz="2600" i="1" dirty="0">
                <a:latin typeface="Candara" charset="0"/>
                <a:ea typeface="Candara" charset="0"/>
                <a:cs typeface="Candara" charset="0"/>
              </a:rPr>
              <a:t>a tongue edifies himself, but </a:t>
            </a:r>
            <a:r>
              <a:rPr lang="en-US" sz="2600" i="1" dirty="0">
                <a:solidFill>
                  <a:srgbClr val="FF0000"/>
                </a:solidFill>
                <a:latin typeface="Candara" charset="0"/>
                <a:ea typeface="Candara" charset="0"/>
                <a:cs typeface="Candara" charset="0"/>
              </a:rPr>
              <a:t>he who prophesies edifies the church</a:t>
            </a:r>
            <a:r>
              <a:rPr lang="en-US" sz="2600" i="1" dirty="0">
                <a:latin typeface="Candara" charset="0"/>
                <a:ea typeface="Candara" charset="0"/>
                <a:cs typeface="Candara" charset="0"/>
              </a:rPr>
              <a:t>. </a:t>
            </a:r>
            <a:r>
              <a:rPr lang="en-US" sz="2600" dirty="0" smtClean="0">
                <a:solidFill>
                  <a:srgbClr val="FF0000"/>
                </a:solidFill>
                <a:latin typeface="Candara" charset="0"/>
                <a:ea typeface="Candara" charset="0"/>
                <a:cs typeface="Candara" charset="0"/>
              </a:rPr>
              <a:t/>
            </a:r>
            <a:br>
              <a:rPr lang="en-US" sz="2600" dirty="0" smtClean="0">
                <a:solidFill>
                  <a:srgbClr val="FF0000"/>
                </a:solidFill>
                <a:latin typeface="Candara" charset="0"/>
                <a:ea typeface="Candara" charset="0"/>
                <a:cs typeface="Candara" charset="0"/>
              </a:rPr>
            </a:br>
            <a:r>
              <a:rPr lang="en-US" sz="2600" i="1" dirty="0" smtClean="0">
                <a:solidFill>
                  <a:srgbClr val="000000"/>
                </a:solidFill>
                <a:latin typeface="Candara" charset="0"/>
                <a:cs typeface="MS PGothic" charset="0"/>
              </a:rPr>
              <a:t>1 </a:t>
            </a:r>
            <a:r>
              <a:rPr lang="is-IS" sz="2600" i="1" dirty="0" smtClean="0">
                <a:solidFill>
                  <a:srgbClr val="000000"/>
                </a:solidFill>
                <a:latin typeface="Candara" charset="0"/>
                <a:cs typeface="MS PGothic" charset="0"/>
              </a:rPr>
              <a:t>Corinthians </a:t>
            </a:r>
            <a:r>
              <a:rPr lang="is-IS" sz="2600" i="1" dirty="0">
                <a:solidFill>
                  <a:srgbClr val="000000"/>
                </a:solidFill>
                <a:latin typeface="Candara" charset="0"/>
                <a:cs typeface="MS PGothic" charset="0"/>
              </a:rPr>
              <a:t>14:1-</a:t>
            </a:r>
            <a:r>
              <a:rPr lang="is-IS" sz="2600" i="1" dirty="0" smtClean="0">
                <a:solidFill>
                  <a:srgbClr val="000000"/>
                </a:solidFill>
                <a:latin typeface="Candara" charset="0"/>
                <a:cs typeface="MS PGothic" charset="0"/>
              </a:rPr>
              <a:t>5 </a:t>
            </a:r>
            <a:r>
              <a:rPr lang="en-US" sz="2600" i="1" dirty="0" smtClean="0">
                <a:solidFill>
                  <a:srgbClr val="000000"/>
                </a:solidFill>
                <a:latin typeface="Candara" charset="0"/>
                <a:cs typeface="MS PGothic" charset="0"/>
              </a:rPr>
              <a:t>[</a:t>
            </a:r>
            <a:r>
              <a:rPr lang="en-US" sz="2600" i="1" dirty="0">
                <a:solidFill>
                  <a:srgbClr val="000000"/>
                </a:solidFill>
                <a:latin typeface="Candara" charset="0"/>
                <a:cs typeface="MS PGothic" charset="0"/>
              </a:rPr>
              <a:t>NIV]</a:t>
            </a:r>
          </a:p>
          <a:p>
            <a:pPr marL="0" indent="0">
              <a:buNone/>
            </a:pPr>
            <a:endParaRPr lang="en-US" sz="800" dirty="0">
              <a:latin typeface="Candara" charset="0"/>
              <a:ea typeface="Candara" charset="0"/>
              <a:cs typeface="Candara" charset="0"/>
            </a:endParaRPr>
          </a:p>
          <a:p>
            <a:pPr marL="454025" indent="-454025"/>
            <a:r>
              <a:rPr lang="en-US" sz="2800" b="1" dirty="0" smtClean="0">
                <a:latin typeface="Candara" charset="0"/>
                <a:ea typeface="Candara" charset="0"/>
                <a:cs typeface="Candara" charset="0"/>
              </a:rPr>
              <a:t>Prophecy </a:t>
            </a:r>
            <a:r>
              <a:rPr lang="en-US" sz="2800" b="1" dirty="0">
                <a:latin typeface="Candara" charset="0"/>
                <a:ea typeface="Candara" charset="0"/>
                <a:cs typeface="Candara" charset="0"/>
              </a:rPr>
              <a:t>is </a:t>
            </a:r>
            <a:r>
              <a:rPr lang="en-US" sz="2800" b="1" dirty="0" smtClean="0">
                <a:latin typeface="Candara" charset="0"/>
                <a:ea typeface="Candara" charset="0"/>
                <a:cs typeface="Candara" charset="0"/>
              </a:rPr>
              <a:t>“reporting </a:t>
            </a:r>
            <a:r>
              <a:rPr lang="en-US" sz="2800" b="1" dirty="0">
                <a:latin typeface="Candara" charset="0"/>
                <a:ea typeface="Candara" charset="0"/>
                <a:cs typeface="Candara" charset="0"/>
              </a:rPr>
              <a:t>in your own words what God spontaneously brings to mind.” </a:t>
            </a:r>
            <a:r>
              <a:rPr lang="en-US" sz="2800" b="1" dirty="0" smtClean="0">
                <a:latin typeface="Candara" charset="0"/>
                <a:ea typeface="Candara" charset="0"/>
                <a:cs typeface="Candara" charset="0"/>
              </a:rPr>
              <a:t>– Wayne </a:t>
            </a:r>
            <a:r>
              <a:rPr lang="en-US" sz="2800" b="1" dirty="0" err="1" smtClean="0">
                <a:latin typeface="Candara" charset="0"/>
                <a:ea typeface="Candara" charset="0"/>
                <a:cs typeface="Candara" charset="0"/>
              </a:rPr>
              <a:t>Grudem</a:t>
            </a:r>
            <a:endParaRPr lang="en-US" sz="2800" b="1" dirty="0">
              <a:latin typeface="Candara" charset="0"/>
              <a:ea typeface="Candara" charset="0"/>
              <a:cs typeface="Candara" charset="0"/>
            </a:endParaRPr>
          </a:p>
        </p:txBody>
      </p:sp>
    </p:spTree>
    <p:extLst>
      <p:ext uri="{BB962C8B-B14F-4D97-AF65-F5344CB8AC3E}">
        <p14:creationId xmlns:p14="http://schemas.microsoft.com/office/powerpoint/2010/main" val="1030306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457200"/>
            <a:ext cx="12192000" cy="838200"/>
          </a:xfrm>
        </p:spPr>
        <p:txBody>
          <a:bodyPr/>
          <a:lstStyle/>
          <a:p>
            <a:pPr lvl="2"/>
            <a:r>
              <a:rPr lang="en-US" sz="3200" b="1" dirty="0" smtClean="0">
                <a:latin typeface="Candara" charset="0"/>
                <a:ea typeface="Candara" charset="0"/>
                <a:cs typeface="Candara" charset="0"/>
              </a:rPr>
              <a:t>3. Godly </a:t>
            </a:r>
            <a:r>
              <a:rPr lang="en-US" sz="3200" b="1" dirty="0" smtClean="0">
                <a:latin typeface="Candara" charset="0"/>
                <a:ea typeface="Candara" charset="0"/>
                <a:cs typeface="Candara" charset="0"/>
              </a:rPr>
              <a:t>dads must </a:t>
            </a:r>
            <a:r>
              <a:rPr lang="en-US" sz="3200" b="1" u="sng" dirty="0" smtClean="0">
                <a:solidFill>
                  <a:srgbClr val="FF0000"/>
                </a:solidFill>
                <a:latin typeface="Candara" charset="0"/>
                <a:ea typeface="Candara" charset="0"/>
                <a:cs typeface="Candara" charset="0"/>
              </a:rPr>
              <a:t>emulate God</a:t>
            </a:r>
            <a:r>
              <a:rPr lang="en-US" sz="3200" b="1" dirty="0" smtClean="0">
                <a:solidFill>
                  <a:srgbClr val="FF0000"/>
                </a:solidFill>
                <a:latin typeface="Candara" charset="0"/>
                <a:ea typeface="Candara" charset="0"/>
                <a:cs typeface="Candara" charset="0"/>
              </a:rPr>
              <a:t> </a:t>
            </a:r>
            <a:r>
              <a:rPr lang="en-US" sz="3200" b="1" dirty="0" smtClean="0">
                <a:latin typeface="Candara" charset="0"/>
                <a:ea typeface="Candara" charset="0"/>
                <a:cs typeface="Candara" charset="0"/>
              </a:rPr>
              <a:t>in encouraging </a:t>
            </a:r>
            <a:br>
              <a:rPr lang="en-US" sz="3200" b="1" dirty="0" smtClean="0">
                <a:latin typeface="Candara" charset="0"/>
                <a:ea typeface="Candara" charset="0"/>
                <a:cs typeface="Candara" charset="0"/>
              </a:rPr>
            </a:br>
            <a:r>
              <a:rPr lang="en-US" sz="3200" b="1" dirty="0" smtClean="0">
                <a:latin typeface="Candara" charset="0"/>
                <a:ea typeface="Candara" charset="0"/>
                <a:cs typeface="Candara" charset="0"/>
              </a:rPr>
              <a:t>comforting and exhorting their children.</a:t>
            </a:r>
            <a:endParaRPr lang="en-US" sz="3200" b="1" kern="1200" dirty="0">
              <a:solidFill>
                <a:srgbClr val="000000"/>
              </a:solidFill>
              <a:latin typeface="Candara" charset="0"/>
              <a:ea typeface="ＭＳ Ｐゴシック" charset="0"/>
              <a:cs typeface="Candara" charset="0"/>
            </a:endParaRPr>
          </a:p>
        </p:txBody>
      </p:sp>
      <p:sp>
        <p:nvSpPr>
          <p:cNvPr id="27651" name="Rectangle 3"/>
          <p:cNvSpPr>
            <a:spLocks noGrp="1" noChangeArrowheads="1"/>
          </p:cNvSpPr>
          <p:nvPr>
            <p:ph type="body" idx="1"/>
          </p:nvPr>
        </p:nvSpPr>
        <p:spPr>
          <a:xfrm>
            <a:off x="194397" y="1447800"/>
            <a:ext cx="11845203" cy="5181600"/>
          </a:xfrm>
        </p:spPr>
        <p:txBody>
          <a:bodyPr/>
          <a:lstStyle/>
          <a:p>
            <a:pPr marL="0" indent="0" algn="ctr">
              <a:spcBef>
                <a:spcPct val="0"/>
              </a:spcBef>
              <a:buNone/>
            </a:pPr>
            <a:endParaRPr lang="en-US" sz="1200" i="1" dirty="0">
              <a:latin typeface="Candara" charset="0"/>
              <a:cs typeface="MS PGothic" charset="0"/>
            </a:endParaRPr>
          </a:p>
          <a:p>
            <a:pPr marL="461963" lvl="1" indent="-461963">
              <a:spcBef>
                <a:spcPct val="0"/>
              </a:spcBef>
              <a:buFontTx/>
              <a:buChar char="•"/>
            </a:pPr>
            <a:r>
              <a:rPr lang="en-US" b="1" dirty="0">
                <a:solidFill>
                  <a:srgbClr val="FF0000"/>
                </a:solidFill>
                <a:latin typeface="Candara" charset="0"/>
                <a:ea typeface="Candara" charset="0"/>
                <a:cs typeface="Candara" charset="0"/>
              </a:rPr>
              <a:t>This is exactly what God did for Jesus. He encouraged and praised him!</a:t>
            </a:r>
          </a:p>
          <a:p>
            <a:pPr marL="0" indent="0">
              <a:buNone/>
            </a:pPr>
            <a:endParaRPr lang="en-US" sz="1400" dirty="0" smtClean="0">
              <a:latin typeface="Candara" charset="0"/>
              <a:ea typeface="Candara" charset="0"/>
              <a:cs typeface="Candara" charset="0"/>
            </a:endParaRPr>
          </a:p>
          <a:p>
            <a:pPr marL="0" indent="0" algn="ctr">
              <a:spcBef>
                <a:spcPct val="0"/>
              </a:spcBef>
              <a:buNone/>
            </a:pPr>
            <a:r>
              <a:rPr lang="en-US" sz="2600" i="1" dirty="0">
                <a:latin typeface="Candara" charset="0"/>
                <a:ea typeface="Candara" charset="0"/>
                <a:cs typeface="Candara" charset="0"/>
              </a:rPr>
              <a:t>As soon as Jesus was baptized, he went up out of the </a:t>
            </a:r>
            <a:r>
              <a:rPr lang="en-US" sz="2600" i="1" dirty="0" smtClean="0">
                <a:latin typeface="Candara" charset="0"/>
                <a:ea typeface="Candara" charset="0"/>
                <a:cs typeface="Candara" charset="0"/>
              </a:rPr>
              <a:t>water.</a:t>
            </a:r>
            <a:r>
              <a:rPr lang="en-US" sz="2600" i="1" dirty="0">
                <a:latin typeface="Candara" charset="0"/>
                <a:ea typeface="Candara" charset="0"/>
                <a:cs typeface="Candara" charset="0"/>
              </a:rPr>
              <a:t/>
            </a:r>
            <a:br>
              <a:rPr lang="en-US" sz="2600" i="1" dirty="0">
                <a:latin typeface="Candara" charset="0"/>
                <a:ea typeface="Candara" charset="0"/>
                <a:cs typeface="Candara" charset="0"/>
              </a:rPr>
            </a:br>
            <a:r>
              <a:rPr lang="en-US" sz="2600" i="1" dirty="0" smtClean="0">
                <a:latin typeface="Candara" charset="0"/>
                <a:ea typeface="Candara" charset="0"/>
                <a:cs typeface="Candara" charset="0"/>
              </a:rPr>
              <a:t>At </a:t>
            </a:r>
            <a:r>
              <a:rPr lang="en-US" sz="2600" i="1" dirty="0">
                <a:latin typeface="Candara" charset="0"/>
                <a:ea typeface="Candara" charset="0"/>
                <a:cs typeface="Candara" charset="0"/>
              </a:rPr>
              <a:t>that moment heaven was opened, and he saw the Spirit of </a:t>
            </a:r>
            <a:r>
              <a:rPr lang="en-US" sz="2600" i="1" dirty="0" smtClean="0">
                <a:latin typeface="Candara" charset="0"/>
                <a:ea typeface="Candara" charset="0"/>
                <a:cs typeface="Candara" charset="0"/>
              </a:rPr>
              <a:t>God</a:t>
            </a:r>
            <a:br>
              <a:rPr lang="en-US" sz="2600" i="1" dirty="0" smtClean="0">
                <a:latin typeface="Candara" charset="0"/>
                <a:ea typeface="Candara" charset="0"/>
                <a:cs typeface="Candara" charset="0"/>
              </a:rPr>
            </a:br>
            <a:r>
              <a:rPr lang="en-US" sz="2600" i="1" dirty="0" smtClean="0">
                <a:latin typeface="Candara" charset="0"/>
                <a:ea typeface="Candara" charset="0"/>
                <a:cs typeface="Candara" charset="0"/>
              </a:rPr>
              <a:t> </a:t>
            </a:r>
            <a:r>
              <a:rPr lang="en-US" sz="2600" i="1" dirty="0">
                <a:latin typeface="Candara" charset="0"/>
                <a:ea typeface="Candara" charset="0"/>
                <a:cs typeface="Candara" charset="0"/>
              </a:rPr>
              <a:t>descending like a dove and lighting on him. And a voice from heaven said</a:t>
            </a:r>
            <a:r>
              <a:rPr lang="en-US" sz="2600" i="1" dirty="0" smtClean="0">
                <a:latin typeface="Candara" charset="0"/>
                <a:ea typeface="Candara" charset="0"/>
                <a:cs typeface="Candara" charset="0"/>
              </a:rPr>
              <a:t>,</a:t>
            </a:r>
            <a:br>
              <a:rPr lang="en-US" sz="2600" i="1" dirty="0" smtClean="0">
                <a:latin typeface="Candara" charset="0"/>
                <a:ea typeface="Candara" charset="0"/>
                <a:cs typeface="Candara" charset="0"/>
              </a:rPr>
            </a:br>
            <a:r>
              <a:rPr lang="en-US" sz="2600" i="1" dirty="0" smtClean="0">
                <a:solidFill>
                  <a:srgbClr val="FF0000"/>
                </a:solidFill>
                <a:latin typeface="Candara" charset="0"/>
                <a:ea typeface="Candara" charset="0"/>
                <a:cs typeface="Candara" charset="0"/>
              </a:rPr>
              <a:t> </a:t>
            </a:r>
            <a:r>
              <a:rPr lang="en-US" sz="2600" i="1" dirty="0">
                <a:solidFill>
                  <a:srgbClr val="FF0000"/>
                </a:solidFill>
                <a:latin typeface="Candara" charset="0"/>
                <a:ea typeface="Candara" charset="0"/>
                <a:cs typeface="Candara" charset="0"/>
              </a:rPr>
              <a:t>“This is my Son, whom I love; with him I am well pleased.” </a:t>
            </a:r>
            <a:r>
              <a:rPr lang="en-US" sz="2600" i="1" dirty="0" smtClean="0">
                <a:solidFill>
                  <a:srgbClr val="FF0000"/>
                </a:solidFill>
                <a:latin typeface="Candara" charset="0"/>
                <a:ea typeface="Candara" charset="0"/>
                <a:cs typeface="Candara" charset="0"/>
              </a:rPr>
              <a:t/>
            </a:r>
            <a:br>
              <a:rPr lang="en-US" sz="2600" i="1" dirty="0" smtClean="0">
                <a:solidFill>
                  <a:srgbClr val="FF0000"/>
                </a:solidFill>
                <a:latin typeface="Candara" charset="0"/>
                <a:ea typeface="Candara" charset="0"/>
                <a:cs typeface="Candara" charset="0"/>
              </a:rPr>
            </a:br>
            <a:r>
              <a:rPr lang="en-US" sz="2600" i="1" dirty="0" smtClean="0">
                <a:solidFill>
                  <a:srgbClr val="000000"/>
                </a:solidFill>
                <a:latin typeface="Candara" charset="0"/>
                <a:cs typeface="MS PGothic" charset="0"/>
              </a:rPr>
              <a:t>Matthew</a:t>
            </a:r>
            <a:r>
              <a:rPr lang="ru-RU" sz="2600" i="1" dirty="0" smtClean="0">
                <a:solidFill>
                  <a:srgbClr val="000000"/>
                </a:solidFill>
                <a:latin typeface="Candara" charset="0"/>
                <a:cs typeface="MS PGothic" charset="0"/>
              </a:rPr>
              <a:t> </a:t>
            </a:r>
            <a:r>
              <a:rPr lang="ru-RU" sz="2600" i="1" dirty="0">
                <a:solidFill>
                  <a:srgbClr val="000000"/>
                </a:solidFill>
                <a:latin typeface="Candara" charset="0"/>
                <a:cs typeface="MS PGothic" charset="0"/>
              </a:rPr>
              <a:t>3:16-17</a:t>
            </a:r>
          </a:p>
          <a:p>
            <a:pPr marL="0" indent="0">
              <a:buNone/>
            </a:pPr>
            <a:endParaRPr lang="en-US" sz="800" dirty="0">
              <a:latin typeface="Candara" charset="0"/>
              <a:ea typeface="Candara" charset="0"/>
              <a:cs typeface="Candara" charset="0"/>
            </a:endParaRPr>
          </a:p>
        </p:txBody>
      </p:sp>
    </p:spTree>
    <p:extLst>
      <p:ext uri="{BB962C8B-B14F-4D97-AF65-F5344CB8AC3E}">
        <p14:creationId xmlns:p14="http://schemas.microsoft.com/office/powerpoint/2010/main" val="2211457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457200"/>
            <a:ext cx="12192000" cy="838200"/>
          </a:xfrm>
        </p:spPr>
        <p:txBody>
          <a:bodyPr/>
          <a:lstStyle/>
          <a:p>
            <a:pPr lvl="2"/>
            <a:r>
              <a:rPr lang="en-US" sz="3200" b="1" dirty="0" smtClean="0">
                <a:latin typeface="Candara" charset="0"/>
                <a:ea typeface="Candara" charset="0"/>
                <a:cs typeface="Candara" charset="0"/>
              </a:rPr>
              <a:t>3. Godly </a:t>
            </a:r>
            <a:r>
              <a:rPr lang="en-US" sz="3200" b="1" dirty="0" smtClean="0">
                <a:latin typeface="Candara" charset="0"/>
                <a:ea typeface="Candara" charset="0"/>
                <a:cs typeface="Candara" charset="0"/>
              </a:rPr>
              <a:t>dads must </a:t>
            </a:r>
            <a:r>
              <a:rPr lang="en-US" sz="3200" b="1" u="sng" dirty="0" smtClean="0">
                <a:solidFill>
                  <a:srgbClr val="FF0000"/>
                </a:solidFill>
                <a:latin typeface="Candara" charset="0"/>
                <a:ea typeface="Candara" charset="0"/>
                <a:cs typeface="Candara" charset="0"/>
              </a:rPr>
              <a:t>emulate God</a:t>
            </a:r>
            <a:r>
              <a:rPr lang="en-US" sz="3200" b="1" dirty="0" smtClean="0">
                <a:solidFill>
                  <a:srgbClr val="FF0000"/>
                </a:solidFill>
                <a:latin typeface="Candara" charset="0"/>
                <a:ea typeface="Candara" charset="0"/>
                <a:cs typeface="Candara" charset="0"/>
              </a:rPr>
              <a:t> </a:t>
            </a:r>
            <a:r>
              <a:rPr lang="en-US" sz="3200" b="1" dirty="0" smtClean="0">
                <a:latin typeface="Candara" charset="0"/>
                <a:ea typeface="Candara" charset="0"/>
                <a:cs typeface="Candara" charset="0"/>
              </a:rPr>
              <a:t>in encouraging </a:t>
            </a:r>
            <a:br>
              <a:rPr lang="en-US" sz="3200" b="1" dirty="0" smtClean="0">
                <a:latin typeface="Candara" charset="0"/>
                <a:ea typeface="Candara" charset="0"/>
                <a:cs typeface="Candara" charset="0"/>
              </a:rPr>
            </a:br>
            <a:r>
              <a:rPr lang="en-US" sz="3200" b="1" dirty="0" smtClean="0">
                <a:latin typeface="Candara" charset="0"/>
                <a:ea typeface="Candara" charset="0"/>
                <a:cs typeface="Candara" charset="0"/>
              </a:rPr>
              <a:t>comforting and exhorting their children.</a:t>
            </a:r>
            <a:endParaRPr lang="en-US" sz="3200" b="1" kern="1200" dirty="0">
              <a:solidFill>
                <a:srgbClr val="000000"/>
              </a:solidFill>
              <a:latin typeface="Candara" charset="0"/>
              <a:ea typeface="ＭＳ Ｐゴシック" charset="0"/>
              <a:cs typeface="Candara" charset="0"/>
            </a:endParaRPr>
          </a:p>
        </p:txBody>
      </p:sp>
      <p:sp>
        <p:nvSpPr>
          <p:cNvPr id="27651" name="Rectangle 3"/>
          <p:cNvSpPr>
            <a:spLocks noGrp="1" noChangeArrowheads="1"/>
          </p:cNvSpPr>
          <p:nvPr>
            <p:ph type="body" idx="1"/>
          </p:nvPr>
        </p:nvSpPr>
        <p:spPr>
          <a:xfrm>
            <a:off x="194397" y="1447800"/>
            <a:ext cx="11845203" cy="5181600"/>
          </a:xfrm>
        </p:spPr>
        <p:txBody>
          <a:bodyPr/>
          <a:lstStyle/>
          <a:p>
            <a:pPr marL="0" indent="0" algn="ctr">
              <a:spcBef>
                <a:spcPct val="0"/>
              </a:spcBef>
              <a:buNone/>
            </a:pPr>
            <a:endParaRPr lang="en-US" sz="1200" i="1" dirty="0">
              <a:latin typeface="Candara" charset="0"/>
              <a:cs typeface="MS PGothic" charset="0"/>
            </a:endParaRPr>
          </a:p>
          <a:p>
            <a:pPr marL="461963" lvl="1" indent="-461963">
              <a:spcBef>
                <a:spcPct val="0"/>
              </a:spcBef>
              <a:buFontTx/>
              <a:buChar char="•"/>
            </a:pPr>
            <a:r>
              <a:rPr lang="en-US" b="1" dirty="0">
                <a:solidFill>
                  <a:srgbClr val="FF0000"/>
                </a:solidFill>
                <a:latin typeface="Candara" charset="0"/>
                <a:ea typeface="Candara" charset="0"/>
                <a:cs typeface="Candara" charset="0"/>
              </a:rPr>
              <a:t>This is exactly what God did for Jesus. He encouraged and praised him!</a:t>
            </a:r>
          </a:p>
          <a:p>
            <a:pPr marL="0" indent="0">
              <a:buNone/>
            </a:pPr>
            <a:endParaRPr lang="en-US" sz="800" dirty="0" smtClean="0">
              <a:latin typeface="Candara" charset="0"/>
              <a:ea typeface="Candara" charset="0"/>
              <a:cs typeface="Candara" charset="0"/>
            </a:endParaRPr>
          </a:p>
          <a:p>
            <a:pPr marL="0" indent="0" algn="ctr">
              <a:spcBef>
                <a:spcPct val="0"/>
              </a:spcBef>
              <a:buNone/>
            </a:pPr>
            <a:r>
              <a:rPr lang="en-US" sz="2600" i="1" dirty="0">
                <a:latin typeface="Candara" charset="0"/>
                <a:ea typeface="Candara" charset="0"/>
                <a:cs typeface="Candara" charset="0"/>
              </a:rPr>
              <a:t>After six days Jesus took with him Peter, James and John the brother of James, </a:t>
            </a:r>
            <a:r>
              <a:rPr lang="en-US" sz="2600" i="1" dirty="0" smtClean="0">
                <a:latin typeface="Candara" charset="0"/>
                <a:ea typeface="Candara" charset="0"/>
                <a:cs typeface="Candara" charset="0"/>
              </a:rPr>
              <a:t/>
            </a:r>
            <a:br>
              <a:rPr lang="en-US" sz="2600" i="1" dirty="0" smtClean="0">
                <a:latin typeface="Candara" charset="0"/>
                <a:ea typeface="Candara" charset="0"/>
                <a:cs typeface="Candara" charset="0"/>
              </a:rPr>
            </a:br>
            <a:r>
              <a:rPr lang="en-US" sz="2600" i="1" dirty="0" smtClean="0">
                <a:latin typeface="Candara" charset="0"/>
                <a:ea typeface="Candara" charset="0"/>
                <a:cs typeface="Candara" charset="0"/>
              </a:rPr>
              <a:t>and </a:t>
            </a:r>
            <a:r>
              <a:rPr lang="en-US" sz="2600" i="1" dirty="0">
                <a:latin typeface="Candara" charset="0"/>
                <a:ea typeface="Candara" charset="0"/>
                <a:cs typeface="Candara" charset="0"/>
              </a:rPr>
              <a:t>led them up a high mountain by themselves. There he was transfigured before </a:t>
            </a:r>
            <a:r>
              <a:rPr lang="en-US" sz="2600" i="1" dirty="0" smtClean="0">
                <a:latin typeface="Candara" charset="0"/>
                <a:ea typeface="Candara" charset="0"/>
                <a:cs typeface="Candara" charset="0"/>
              </a:rPr>
              <a:t/>
            </a:r>
            <a:br>
              <a:rPr lang="en-US" sz="2600" i="1" dirty="0" smtClean="0">
                <a:latin typeface="Candara" charset="0"/>
                <a:ea typeface="Candara" charset="0"/>
                <a:cs typeface="Candara" charset="0"/>
              </a:rPr>
            </a:br>
            <a:r>
              <a:rPr lang="en-US" sz="2600" i="1" dirty="0" smtClean="0">
                <a:latin typeface="Candara" charset="0"/>
                <a:ea typeface="Candara" charset="0"/>
                <a:cs typeface="Candara" charset="0"/>
              </a:rPr>
              <a:t>them</a:t>
            </a:r>
            <a:r>
              <a:rPr lang="en-US" sz="2600" i="1" dirty="0">
                <a:latin typeface="Candara" charset="0"/>
                <a:ea typeface="Candara" charset="0"/>
                <a:cs typeface="Candara" charset="0"/>
              </a:rPr>
              <a:t>. His face shone like the sun, and his clothes became as white as the light. Just </a:t>
            </a:r>
            <a:r>
              <a:rPr lang="en-US" sz="2600" i="1" dirty="0" smtClean="0">
                <a:latin typeface="Candara" charset="0"/>
                <a:ea typeface="Candara" charset="0"/>
                <a:cs typeface="Candara" charset="0"/>
              </a:rPr>
              <a:t/>
            </a:r>
            <a:br>
              <a:rPr lang="en-US" sz="2600" i="1" dirty="0" smtClean="0">
                <a:latin typeface="Candara" charset="0"/>
                <a:ea typeface="Candara" charset="0"/>
                <a:cs typeface="Candara" charset="0"/>
              </a:rPr>
            </a:br>
            <a:r>
              <a:rPr lang="en-US" sz="2600" i="1" dirty="0" smtClean="0">
                <a:latin typeface="Candara" charset="0"/>
                <a:ea typeface="Candara" charset="0"/>
                <a:cs typeface="Candara" charset="0"/>
              </a:rPr>
              <a:t>then </a:t>
            </a:r>
            <a:r>
              <a:rPr lang="en-US" sz="2600" i="1" dirty="0">
                <a:latin typeface="Candara" charset="0"/>
                <a:ea typeface="Candara" charset="0"/>
                <a:cs typeface="Candara" charset="0"/>
              </a:rPr>
              <a:t>there appeared before them Moses and Elijah, talking with Jesus. Peter said to </a:t>
            </a:r>
            <a:r>
              <a:rPr lang="en-US" sz="2600" i="1" dirty="0" smtClean="0">
                <a:latin typeface="Candara" charset="0"/>
                <a:ea typeface="Candara" charset="0"/>
                <a:cs typeface="Candara" charset="0"/>
              </a:rPr>
              <a:t/>
            </a:r>
            <a:br>
              <a:rPr lang="en-US" sz="2600" i="1" dirty="0" smtClean="0">
                <a:latin typeface="Candara" charset="0"/>
                <a:ea typeface="Candara" charset="0"/>
                <a:cs typeface="Candara" charset="0"/>
              </a:rPr>
            </a:br>
            <a:r>
              <a:rPr lang="en-US" sz="2600" i="1" dirty="0" smtClean="0">
                <a:latin typeface="Candara" charset="0"/>
                <a:ea typeface="Candara" charset="0"/>
                <a:cs typeface="Candara" charset="0"/>
              </a:rPr>
              <a:t>Jesus</a:t>
            </a:r>
            <a:r>
              <a:rPr lang="en-US" sz="2600" i="1" dirty="0">
                <a:latin typeface="Candara" charset="0"/>
                <a:ea typeface="Candara" charset="0"/>
                <a:cs typeface="Candara" charset="0"/>
              </a:rPr>
              <a:t>, “Lord, it is good for us to be here. If you wish, I will put up three shelters–one </a:t>
            </a:r>
            <a:r>
              <a:rPr lang="en-US" sz="2600" i="1" dirty="0" smtClean="0">
                <a:latin typeface="Candara" charset="0"/>
                <a:ea typeface="Candara" charset="0"/>
                <a:cs typeface="Candara" charset="0"/>
              </a:rPr>
              <a:t/>
            </a:r>
            <a:br>
              <a:rPr lang="en-US" sz="2600" i="1" dirty="0" smtClean="0">
                <a:latin typeface="Candara" charset="0"/>
                <a:ea typeface="Candara" charset="0"/>
                <a:cs typeface="Candara" charset="0"/>
              </a:rPr>
            </a:br>
            <a:r>
              <a:rPr lang="en-US" sz="2600" i="1" dirty="0" smtClean="0">
                <a:latin typeface="Candara" charset="0"/>
                <a:ea typeface="Candara" charset="0"/>
                <a:cs typeface="Candara" charset="0"/>
              </a:rPr>
              <a:t>for </a:t>
            </a:r>
            <a:r>
              <a:rPr lang="en-US" sz="2600" i="1" dirty="0">
                <a:latin typeface="Candara" charset="0"/>
                <a:ea typeface="Candara" charset="0"/>
                <a:cs typeface="Candara" charset="0"/>
              </a:rPr>
              <a:t>you, one for Moses and one for Elijah.” While he was still speaking, a bright cloud </a:t>
            </a:r>
            <a:r>
              <a:rPr lang="en-US" sz="2600" i="1" dirty="0" smtClean="0">
                <a:latin typeface="Candara" charset="0"/>
                <a:ea typeface="Candara" charset="0"/>
                <a:cs typeface="Candara" charset="0"/>
              </a:rPr>
              <a:t/>
            </a:r>
            <a:br>
              <a:rPr lang="en-US" sz="2600" i="1" dirty="0" smtClean="0">
                <a:latin typeface="Candara" charset="0"/>
                <a:ea typeface="Candara" charset="0"/>
                <a:cs typeface="Candara" charset="0"/>
              </a:rPr>
            </a:br>
            <a:r>
              <a:rPr lang="en-US" sz="2600" i="1" dirty="0" smtClean="0">
                <a:latin typeface="Candara" charset="0"/>
                <a:ea typeface="Candara" charset="0"/>
                <a:cs typeface="Candara" charset="0"/>
              </a:rPr>
              <a:t>enveloped </a:t>
            </a:r>
            <a:r>
              <a:rPr lang="en-US" sz="2600" i="1" dirty="0">
                <a:latin typeface="Candara" charset="0"/>
                <a:ea typeface="Candara" charset="0"/>
                <a:cs typeface="Candara" charset="0"/>
              </a:rPr>
              <a:t>them, and a voice from the cloud said, </a:t>
            </a:r>
            <a:r>
              <a:rPr lang="en-US" sz="2600" i="1" dirty="0">
                <a:solidFill>
                  <a:srgbClr val="FF0000"/>
                </a:solidFill>
                <a:latin typeface="Candara" charset="0"/>
                <a:ea typeface="Candara" charset="0"/>
                <a:cs typeface="Candara" charset="0"/>
              </a:rPr>
              <a:t>“This is my Son, whom I love; </a:t>
            </a:r>
            <a:r>
              <a:rPr lang="en-US" sz="2600" i="1" dirty="0" smtClean="0">
                <a:solidFill>
                  <a:srgbClr val="FF0000"/>
                </a:solidFill>
                <a:latin typeface="Candara" charset="0"/>
                <a:ea typeface="Candara" charset="0"/>
                <a:cs typeface="Candara" charset="0"/>
              </a:rPr>
              <a:t>with</a:t>
            </a:r>
            <a:br>
              <a:rPr lang="en-US" sz="2600" i="1" dirty="0" smtClean="0">
                <a:solidFill>
                  <a:srgbClr val="FF0000"/>
                </a:solidFill>
                <a:latin typeface="Candara" charset="0"/>
                <a:ea typeface="Candara" charset="0"/>
                <a:cs typeface="Candara" charset="0"/>
              </a:rPr>
            </a:br>
            <a:r>
              <a:rPr lang="en-US" sz="2600" i="1" dirty="0" smtClean="0">
                <a:solidFill>
                  <a:srgbClr val="FF0000"/>
                </a:solidFill>
                <a:latin typeface="Candara" charset="0"/>
                <a:ea typeface="Candara" charset="0"/>
                <a:cs typeface="Candara" charset="0"/>
              </a:rPr>
              <a:t>him </a:t>
            </a:r>
            <a:r>
              <a:rPr lang="en-US" sz="2600" i="1" dirty="0">
                <a:solidFill>
                  <a:srgbClr val="FF0000"/>
                </a:solidFill>
                <a:latin typeface="Candara" charset="0"/>
                <a:ea typeface="Candara" charset="0"/>
                <a:cs typeface="Candara" charset="0"/>
              </a:rPr>
              <a:t>I am well pleased. Listen to him!” </a:t>
            </a:r>
            <a:r>
              <a:rPr lang="en-US" sz="2600" i="1" dirty="0">
                <a:latin typeface="Candara" charset="0"/>
                <a:ea typeface="Candara" charset="0"/>
                <a:cs typeface="Candara" charset="0"/>
              </a:rPr>
              <a:t>When the disciples heard this, </a:t>
            </a:r>
            <a:r>
              <a:rPr lang="en-US" sz="2600" i="1" spc="-10" dirty="0">
                <a:latin typeface="Candara" charset="0"/>
                <a:ea typeface="Candara" charset="0"/>
                <a:cs typeface="Candara" charset="0"/>
              </a:rPr>
              <a:t>they fell </a:t>
            </a:r>
            <a:r>
              <a:rPr lang="en-US" sz="2600" i="1" spc="-10" dirty="0" smtClean="0">
                <a:latin typeface="Candara" charset="0"/>
                <a:ea typeface="Candara" charset="0"/>
                <a:cs typeface="Candara" charset="0"/>
              </a:rPr>
              <a:t>facedown </a:t>
            </a:r>
            <a:r>
              <a:rPr lang="en-US" sz="2600" i="1" dirty="0" smtClean="0">
                <a:latin typeface="Candara" charset="0"/>
                <a:ea typeface="Candara" charset="0"/>
                <a:cs typeface="Candara" charset="0"/>
              </a:rPr>
              <a:t>to </a:t>
            </a:r>
            <a:r>
              <a:rPr lang="en-US" sz="2600" i="1" dirty="0">
                <a:latin typeface="Candara" charset="0"/>
                <a:ea typeface="Candara" charset="0"/>
                <a:cs typeface="Candara" charset="0"/>
              </a:rPr>
              <a:t>the ground, terrified. But Jesus came and touched them. “Get up,” </a:t>
            </a:r>
            <a:r>
              <a:rPr lang="en-US" sz="2600" i="1" dirty="0" smtClean="0">
                <a:latin typeface="Candara" charset="0"/>
                <a:ea typeface="Candara" charset="0"/>
                <a:cs typeface="Candara" charset="0"/>
              </a:rPr>
              <a:t>he </a:t>
            </a:r>
            <a:r>
              <a:rPr lang="en-US" sz="2600" i="1" dirty="0">
                <a:latin typeface="Candara" charset="0"/>
                <a:ea typeface="Candara" charset="0"/>
                <a:cs typeface="Candara" charset="0"/>
              </a:rPr>
              <a:t>said. </a:t>
            </a:r>
            <a:br>
              <a:rPr lang="en-US" sz="2600" i="1" dirty="0">
                <a:latin typeface="Candara" charset="0"/>
                <a:ea typeface="Candara" charset="0"/>
                <a:cs typeface="Candara" charset="0"/>
              </a:rPr>
            </a:br>
            <a:r>
              <a:rPr lang="en-US" sz="2600" i="1" dirty="0" smtClean="0">
                <a:latin typeface="Candara" charset="0"/>
                <a:ea typeface="Candara" charset="0"/>
                <a:cs typeface="Candara" charset="0"/>
              </a:rPr>
              <a:t>“</a:t>
            </a:r>
            <a:r>
              <a:rPr lang="en-US" sz="2600" i="1" dirty="0">
                <a:latin typeface="Candara" charset="0"/>
                <a:ea typeface="Candara" charset="0"/>
                <a:cs typeface="Candara" charset="0"/>
              </a:rPr>
              <a:t>Don’t be afraid.” When they looked up, they saw no one except </a:t>
            </a:r>
            <a:r>
              <a:rPr lang="en-US" sz="2600" i="1" dirty="0" smtClean="0">
                <a:latin typeface="Candara" charset="0"/>
                <a:ea typeface="Candara" charset="0"/>
                <a:cs typeface="Candara" charset="0"/>
              </a:rPr>
              <a:t>Jesus. </a:t>
            </a:r>
            <a:br>
              <a:rPr lang="en-US" sz="2600" i="1" dirty="0" smtClean="0">
                <a:latin typeface="Candara" charset="0"/>
                <a:ea typeface="Candara" charset="0"/>
                <a:cs typeface="Candara" charset="0"/>
              </a:rPr>
            </a:br>
            <a:r>
              <a:rPr lang="en-US" sz="2600" i="1" dirty="0" smtClean="0">
                <a:latin typeface="Candara" charset="0"/>
                <a:ea typeface="Candara" charset="0"/>
                <a:cs typeface="Candara" charset="0"/>
              </a:rPr>
              <a:t>Matthew </a:t>
            </a:r>
            <a:r>
              <a:rPr lang="en-US" sz="2600" i="1" dirty="0">
                <a:latin typeface="Candara" charset="0"/>
                <a:ea typeface="Candara" charset="0"/>
                <a:cs typeface="Candara" charset="0"/>
              </a:rPr>
              <a:t>17:1-8</a:t>
            </a:r>
          </a:p>
          <a:p>
            <a:pPr marL="0" indent="0">
              <a:buNone/>
            </a:pPr>
            <a:endParaRPr lang="en-US" sz="800" dirty="0">
              <a:latin typeface="Candara" charset="0"/>
              <a:ea typeface="Candara" charset="0"/>
              <a:cs typeface="Candara" charset="0"/>
            </a:endParaRPr>
          </a:p>
        </p:txBody>
      </p:sp>
    </p:spTree>
    <p:extLst>
      <p:ext uri="{BB962C8B-B14F-4D97-AF65-F5344CB8AC3E}">
        <p14:creationId xmlns:p14="http://schemas.microsoft.com/office/powerpoint/2010/main" val="8076789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457200"/>
            <a:ext cx="12192000" cy="838200"/>
          </a:xfrm>
        </p:spPr>
        <p:txBody>
          <a:bodyPr/>
          <a:lstStyle/>
          <a:p>
            <a:pPr lvl="2"/>
            <a:r>
              <a:rPr lang="en-US" sz="3200" b="1" dirty="0" smtClean="0">
                <a:latin typeface="Candara" charset="0"/>
                <a:ea typeface="Candara" charset="0"/>
                <a:cs typeface="Candara" charset="0"/>
              </a:rPr>
              <a:t>3. Godly </a:t>
            </a:r>
            <a:r>
              <a:rPr lang="en-US" sz="3200" b="1" dirty="0" smtClean="0">
                <a:latin typeface="Candara" charset="0"/>
                <a:ea typeface="Candara" charset="0"/>
                <a:cs typeface="Candara" charset="0"/>
              </a:rPr>
              <a:t>dads must </a:t>
            </a:r>
            <a:r>
              <a:rPr lang="en-US" sz="3200" b="1" u="sng" dirty="0" smtClean="0">
                <a:solidFill>
                  <a:srgbClr val="FF0000"/>
                </a:solidFill>
                <a:latin typeface="Candara" charset="0"/>
                <a:ea typeface="Candara" charset="0"/>
                <a:cs typeface="Candara" charset="0"/>
              </a:rPr>
              <a:t>emulate God</a:t>
            </a:r>
            <a:r>
              <a:rPr lang="en-US" sz="3200" b="1" dirty="0" smtClean="0">
                <a:solidFill>
                  <a:srgbClr val="FF0000"/>
                </a:solidFill>
                <a:latin typeface="Candara" charset="0"/>
                <a:ea typeface="Candara" charset="0"/>
                <a:cs typeface="Candara" charset="0"/>
              </a:rPr>
              <a:t> </a:t>
            </a:r>
            <a:r>
              <a:rPr lang="en-US" sz="3200" b="1" dirty="0" smtClean="0">
                <a:latin typeface="Candara" charset="0"/>
                <a:ea typeface="Candara" charset="0"/>
                <a:cs typeface="Candara" charset="0"/>
              </a:rPr>
              <a:t>in encouraging </a:t>
            </a:r>
            <a:br>
              <a:rPr lang="en-US" sz="3200" b="1" dirty="0" smtClean="0">
                <a:latin typeface="Candara" charset="0"/>
                <a:ea typeface="Candara" charset="0"/>
                <a:cs typeface="Candara" charset="0"/>
              </a:rPr>
            </a:br>
            <a:r>
              <a:rPr lang="en-US" sz="3200" b="1" dirty="0" smtClean="0">
                <a:latin typeface="Candara" charset="0"/>
                <a:ea typeface="Candara" charset="0"/>
                <a:cs typeface="Candara" charset="0"/>
              </a:rPr>
              <a:t>comforting and exhorting their children.</a:t>
            </a:r>
            <a:endParaRPr lang="en-US" sz="3200" b="1" kern="1200" dirty="0">
              <a:solidFill>
                <a:srgbClr val="000000"/>
              </a:solidFill>
              <a:latin typeface="Candara" charset="0"/>
              <a:ea typeface="ＭＳ Ｐゴシック" charset="0"/>
              <a:cs typeface="Candara" charset="0"/>
            </a:endParaRPr>
          </a:p>
        </p:txBody>
      </p:sp>
      <p:sp>
        <p:nvSpPr>
          <p:cNvPr id="27651" name="Rectangle 3"/>
          <p:cNvSpPr>
            <a:spLocks noGrp="1" noChangeArrowheads="1"/>
          </p:cNvSpPr>
          <p:nvPr>
            <p:ph type="body" idx="1"/>
          </p:nvPr>
        </p:nvSpPr>
        <p:spPr>
          <a:xfrm>
            <a:off x="194397" y="1447800"/>
            <a:ext cx="11845203" cy="5181600"/>
          </a:xfrm>
        </p:spPr>
        <p:txBody>
          <a:bodyPr/>
          <a:lstStyle/>
          <a:p>
            <a:pPr marL="0" indent="0" algn="ctr">
              <a:spcBef>
                <a:spcPct val="0"/>
              </a:spcBef>
              <a:buNone/>
            </a:pPr>
            <a:endParaRPr lang="en-US" sz="1200" i="1" dirty="0">
              <a:latin typeface="Candara" charset="0"/>
              <a:cs typeface="MS PGothic" charset="0"/>
            </a:endParaRPr>
          </a:p>
          <a:p>
            <a:pPr marL="461963" lvl="1" indent="-461963">
              <a:spcBef>
                <a:spcPct val="0"/>
              </a:spcBef>
              <a:buFontTx/>
              <a:buChar char="•"/>
            </a:pPr>
            <a:r>
              <a:rPr lang="en-US" b="1" dirty="0">
                <a:latin typeface="Candara" charset="0"/>
                <a:ea typeface="Candara" charset="0"/>
                <a:cs typeface="Candara" charset="0"/>
              </a:rPr>
              <a:t>When is the last time you told your son or daughter, ”I love you. I am so pleased with you. You are so smart &amp; capable?”</a:t>
            </a:r>
          </a:p>
          <a:p>
            <a:pPr marL="461963" lvl="1" indent="-461963">
              <a:spcBef>
                <a:spcPct val="0"/>
              </a:spcBef>
              <a:buFontTx/>
              <a:buChar char="•"/>
            </a:pPr>
            <a:endParaRPr lang="en-US" b="1" dirty="0">
              <a:latin typeface="Candara" charset="0"/>
              <a:ea typeface="Candara" charset="0"/>
              <a:cs typeface="Candara" charset="0"/>
            </a:endParaRPr>
          </a:p>
          <a:p>
            <a:pPr marL="461963" lvl="1" indent="-461963">
              <a:spcBef>
                <a:spcPct val="0"/>
              </a:spcBef>
              <a:buFontTx/>
              <a:buChar char="•"/>
            </a:pPr>
            <a:r>
              <a:rPr lang="en-US" b="1" dirty="0">
                <a:latin typeface="Candara" charset="0"/>
                <a:ea typeface="Candara" charset="0"/>
                <a:cs typeface="Candara" charset="0"/>
              </a:rPr>
              <a:t>We see the power of affirming words in the movie The Help.</a:t>
            </a:r>
          </a:p>
          <a:p>
            <a:pPr marL="461963" lvl="1" indent="-461963">
              <a:spcBef>
                <a:spcPct val="0"/>
              </a:spcBef>
              <a:buFontTx/>
              <a:buChar char="•"/>
            </a:pPr>
            <a:endParaRPr lang="en-US" b="1" dirty="0">
              <a:latin typeface="Candara" charset="0"/>
              <a:ea typeface="Candara" charset="0"/>
              <a:cs typeface="Candara" charset="0"/>
            </a:endParaRPr>
          </a:p>
          <a:p>
            <a:pPr marL="461963" lvl="1" indent="-461963">
              <a:spcBef>
                <a:spcPct val="0"/>
              </a:spcBef>
              <a:buFontTx/>
              <a:buChar char="•"/>
            </a:pPr>
            <a:r>
              <a:rPr lang="en-US" b="1" dirty="0">
                <a:latin typeface="Candara" charset="0"/>
                <a:ea typeface="Candara" charset="0"/>
                <a:cs typeface="Candara" charset="0"/>
              </a:rPr>
              <a:t>When is the last time you told your son or daughter, ”I love you. I am so pleased with you. You are so smart &amp; capable.” in front of others that are important to them?</a:t>
            </a:r>
          </a:p>
          <a:p>
            <a:pPr marL="0" indent="0">
              <a:buNone/>
            </a:pPr>
            <a:endParaRPr lang="en-US" sz="800" dirty="0">
              <a:latin typeface="Candara" charset="0"/>
              <a:ea typeface="Candara" charset="0"/>
              <a:cs typeface="Candara" charset="0"/>
            </a:endParaRPr>
          </a:p>
        </p:txBody>
      </p:sp>
    </p:spTree>
    <p:extLst>
      <p:ext uri="{BB962C8B-B14F-4D97-AF65-F5344CB8AC3E}">
        <p14:creationId xmlns:p14="http://schemas.microsoft.com/office/powerpoint/2010/main" val="4239124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457200"/>
            <a:ext cx="12192000" cy="609600"/>
          </a:xfrm>
        </p:spPr>
        <p:txBody>
          <a:bodyPr/>
          <a:lstStyle/>
          <a:p>
            <a:pPr marL="461963" lvl="2" indent="-461963"/>
            <a:r>
              <a:rPr lang="en-US" sz="3600" b="1" dirty="0" smtClean="0">
                <a:latin typeface="Candara" charset="0"/>
                <a:ea typeface="Candara" charset="0"/>
                <a:cs typeface="Candara" charset="0"/>
              </a:rPr>
              <a:t>15 TRAITS OF GODLY DADS</a:t>
            </a:r>
            <a:endParaRPr lang="en-US" sz="3600" b="1" kern="1200" dirty="0">
              <a:solidFill>
                <a:srgbClr val="000000"/>
              </a:solidFill>
              <a:latin typeface="Candara" charset="0"/>
              <a:ea typeface="ＭＳ Ｐゴシック" charset="0"/>
              <a:cs typeface="Candara" charset="0"/>
            </a:endParaRPr>
          </a:p>
        </p:txBody>
      </p:sp>
      <p:sp>
        <p:nvSpPr>
          <p:cNvPr id="27651" name="Rectangle 3"/>
          <p:cNvSpPr>
            <a:spLocks noGrp="1" noChangeArrowheads="1"/>
          </p:cNvSpPr>
          <p:nvPr>
            <p:ph type="body" idx="1"/>
          </p:nvPr>
        </p:nvSpPr>
        <p:spPr>
          <a:xfrm>
            <a:off x="304800" y="1143000"/>
            <a:ext cx="11734800" cy="5688694"/>
          </a:xfrm>
        </p:spPr>
        <p:txBody>
          <a:bodyPr/>
          <a:lstStyle/>
          <a:p>
            <a:pPr marL="0" indent="-1152525">
              <a:lnSpc>
                <a:spcPct val="150000"/>
              </a:lnSpc>
              <a:spcBef>
                <a:spcPts val="0"/>
              </a:spcBef>
              <a:buNone/>
            </a:pPr>
            <a:r>
              <a:rPr lang="en-US" sz="2800" b="1" dirty="0" smtClean="0">
                <a:latin typeface="Candara" charset="0"/>
                <a:ea typeface="Candara" charset="0"/>
                <a:cs typeface="Candara" charset="0"/>
              </a:rPr>
              <a:t>15</a:t>
            </a:r>
            <a:r>
              <a:rPr lang="en-US" sz="2800" b="1" dirty="0">
                <a:latin typeface="Candara" charset="0"/>
                <a:ea typeface="Candara" charset="0"/>
                <a:cs typeface="Candara" charset="0"/>
              </a:rPr>
              <a:t>) They are very involved with their children from</a:t>
            </a:r>
            <a:r>
              <a:rPr lang="en-US" sz="2800" b="1" dirty="0">
                <a:solidFill>
                  <a:srgbClr val="FF0000"/>
                </a:solidFill>
                <a:latin typeface="Candara" charset="0"/>
                <a:ea typeface="Candara" charset="0"/>
                <a:cs typeface="Candara" charset="0"/>
              </a:rPr>
              <a:t> the beginning.</a:t>
            </a:r>
          </a:p>
          <a:p>
            <a:pPr marL="0" indent="-1152525">
              <a:lnSpc>
                <a:spcPct val="150000"/>
              </a:lnSpc>
              <a:spcBef>
                <a:spcPts val="0"/>
              </a:spcBef>
              <a:buNone/>
            </a:pPr>
            <a:r>
              <a:rPr lang="en-US" sz="2800" b="1" dirty="0">
                <a:latin typeface="Candara" charset="0"/>
                <a:ea typeface="Candara" charset="0"/>
                <a:cs typeface="Candara" charset="0"/>
              </a:rPr>
              <a:t>14) They make sure their kids love to </a:t>
            </a:r>
            <a:r>
              <a:rPr lang="en-US" sz="2800" b="1" dirty="0">
                <a:solidFill>
                  <a:srgbClr val="FF0000"/>
                </a:solidFill>
                <a:latin typeface="Candara" charset="0"/>
                <a:ea typeface="Candara" charset="0"/>
                <a:cs typeface="Candara" charset="0"/>
              </a:rPr>
              <a:t>read.</a:t>
            </a:r>
            <a:endParaRPr lang="en-US" sz="2800" dirty="0">
              <a:solidFill>
                <a:srgbClr val="FF0000"/>
              </a:solidFill>
              <a:latin typeface="Candara" charset="0"/>
              <a:ea typeface="Candara" charset="0"/>
              <a:cs typeface="Candara" charset="0"/>
            </a:endParaRPr>
          </a:p>
          <a:p>
            <a:pPr marL="574675" indent="-555625">
              <a:lnSpc>
                <a:spcPct val="150000"/>
              </a:lnSpc>
              <a:spcBef>
                <a:spcPts val="0"/>
              </a:spcBef>
              <a:buNone/>
            </a:pPr>
            <a:r>
              <a:rPr lang="en-US" sz="2800" b="1" dirty="0">
                <a:latin typeface="Candara" charset="0"/>
                <a:ea typeface="Candara" charset="0"/>
                <a:cs typeface="Candara" charset="0"/>
              </a:rPr>
              <a:t>13) They regularly ask their children for </a:t>
            </a:r>
            <a:r>
              <a:rPr lang="en-US" sz="2800" b="1" dirty="0">
                <a:solidFill>
                  <a:srgbClr val="FF0000"/>
                </a:solidFill>
                <a:latin typeface="Candara" charset="0"/>
                <a:ea typeface="Candara" charset="0"/>
                <a:cs typeface="Candara" charset="0"/>
              </a:rPr>
              <a:t>feedback</a:t>
            </a:r>
            <a:r>
              <a:rPr lang="en-US" sz="2800" b="1" dirty="0">
                <a:latin typeface="Candara" charset="0"/>
                <a:ea typeface="Candara" charset="0"/>
                <a:cs typeface="Candara" charset="0"/>
              </a:rPr>
              <a:t> on their fathering.</a:t>
            </a:r>
            <a:endParaRPr lang="en-US" sz="2800" dirty="0">
              <a:latin typeface="Candara" charset="0"/>
              <a:ea typeface="Candara" charset="0"/>
              <a:cs typeface="Candara" charset="0"/>
            </a:endParaRPr>
          </a:p>
          <a:p>
            <a:pPr marL="0" indent="-1152525">
              <a:lnSpc>
                <a:spcPct val="150000"/>
              </a:lnSpc>
              <a:spcBef>
                <a:spcPts val="0"/>
              </a:spcBef>
              <a:buNone/>
            </a:pPr>
            <a:r>
              <a:rPr lang="en-US" sz="2800" b="1" dirty="0">
                <a:latin typeface="Candara" charset="0"/>
                <a:ea typeface="Candara" charset="0"/>
                <a:cs typeface="Candara" charset="0"/>
              </a:rPr>
              <a:t>12) They create lots of great </a:t>
            </a:r>
            <a:r>
              <a:rPr lang="en-US" sz="2800" b="1" dirty="0">
                <a:solidFill>
                  <a:srgbClr val="FF0000"/>
                </a:solidFill>
                <a:latin typeface="Candara" charset="0"/>
                <a:ea typeface="Candara" charset="0"/>
                <a:cs typeface="Candara" charset="0"/>
              </a:rPr>
              <a:t>memories </a:t>
            </a:r>
            <a:r>
              <a:rPr lang="en-US" sz="2800" b="1" dirty="0">
                <a:latin typeface="Candara" charset="0"/>
                <a:ea typeface="Candara" charset="0"/>
                <a:cs typeface="Candara" charset="0"/>
              </a:rPr>
              <a:t>for their family.</a:t>
            </a:r>
            <a:endParaRPr lang="en-US" sz="2800" dirty="0">
              <a:latin typeface="Candara" charset="0"/>
              <a:ea typeface="Candara" charset="0"/>
              <a:cs typeface="Candara" charset="0"/>
            </a:endParaRPr>
          </a:p>
          <a:p>
            <a:pPr marL="0" indent="-1152525">
              <a:lnSpc>
                <a:spcPct val="150000"/>
              </a:lnSpc>
              <a:spcBef>
                <a:spcPts val="0"/>
              </a:spcBef>
              <a:buNone/>
            </a:pPr>
            <a:r>
              <a:rPr lang="en-US" sz="2800" b="1" dirty="0">
                <a:latin typeface="Candara" charset="0"/>
                <a:ea typeface="Candara" charset="0"/>
                <a:cs typeface="Candara" charset="0"/>
              </a:rPr>
              <a:t>11) They </a:t>
            </a:r>
            <a:r>
              <a:rPr lang="en-US" sz="2800" b="1" dirty="0">
                <a:solidFill>
                  <a:srgbClr val="FF0000"/>
                </a:solidFill>
                <a:latin typeface="Candara" charset="0"/>
                <a:ea typeface="Candara" charset="0"/>
                <a:cs typeface="Candara" charset="0"/>
              </a:rPr>
              <a:t>apologize </a:t>
            </a:r>
            <a:r>
              <a:rPr lang="en-US" sz="2800" b="1" dirty="0">
                <a:latin typeface="Candara" charset="0"/>
                <a:ea typeface="Candara" charset="0"/>
                <a:cs typeface="Candara" charset="0"/>
              </a:rPr>
              <a:t>to their children when they make mistakes.</a:t>
            </a:r>
            <a:endParaRPr lang="en-US" sz="2800" dirty="0">
              <a:latin typeface="Candara" charset="0"/>
              <a:ea typeface="Candara" charset="0"/>
              <a:cs typeface="Candara" charset="0"/>
            </a:endParaRPr>
          </a:p>
          <a:p>
            <a:pPr marL="0" indent="-1152525">
              <a:lnSpc>
                <a:spcPct val="150000"/>
              </a:lnSpc>
              <a:spcBef>
                <a:spcPts val="0"/>
              </a:spcBef>
              <a:buNone/>
            </a:pPr>
            <a:r>
              <a:rPr lang="en-US" sz="2800" b="1" dirty="0">
                <a:latin typeface="Candara" charset="0"/>
                <a:ea typeface="Candara" charset="0"/>
                <a:cs typeface="Candara" charset="0"/>
              </a:rPr>
              <a:t>10) They intentionally teach them the skills they’ll need as </a:t>
            </a:r>
            <a:r>
              <a:rPr lang="en-US" sz="2800" b="1" dirty="0">
                <a:solidFill>
                  <a:srgbClr val="FF0000"/>
                </a:solidFill>
                <a:latin typeface="Candara" charset="0"/>
                <a:ea typeface="Candara" charset="0"/>
                <a:cs typeface="Candara" charset="0"/>
              </a:rPr>
              <a:t>adults.</a:t>
            </a:r>
            <a:endParaRPr lang="en-US" sz="2800" dirty="0">
              <a:solidFill>
                <a:srgbClr val="FF0000"/>
              </a:solidFill>
              <a:latin typeface="Candara" charset="0"/>
              <a:ea typeface="Candara" charset="0"/>
              <a:cs typeface="Candara" charset="0"/>
            </a:endParaRPr>
          </a:p>
          <a:p>
            <a:pPr marL="0" indent="-1152525">
              <a:lnSpc>
                <a:spcPct val="150000"/>
              </a:lnSpc>
              <a:spcBef>
                <a:spcPts val="0"/>
              </a:spcBef>
              <a:buNone/>
            </a:pPr>
            <a:r>
              <a:rPr lang="en-US" sz="2800" b="1" dirty="0" smtClean="0">
                <a:latin typeface="Candara" charset="0"/>
                <a:ea typeface="Candara" charset="0"/>
                <a:cs typeface="Candara" charset="0"/>
              </a:rPr>
              <a:t> 9</a:t>
            </a:r>
            <a:r>
              <a:rPr lang="en-US" sz="2800" b="1" dirty="0">
                <a:latin typeface="Candara" charset="0"/>
                <a:ea typeface="Candara" charset="0"/>
                <a:cs typeface="Candara" charset="0"/>
              </a:rPr>
              <a:t>) They teach their children how to resolve </a:t>
            </a:r>
            <a:r>
              <a:rPr lang="en-US" sz="2800" b="1" dirty="0">
                <a:solidFill>
                  <a:srgbClr val="FF0000"/>
                </a:solidFill>
                <a:latin typeface="Candara" charset="0"/>
                <a:ea typeface="Candara" charset="0"/>
                <a:cs typeface="Candara" charset="0"/>
              </a:rPr>
              <a:t>conflict.</a:t>
            </a:r>
          </a:p>
        </p:txBody>
      </p:sp>
    </p:spTree>
    <p:extLst>
      <p:ext uri="{BB962C8B-B14F-4D97-AF65-F5344CB8AC3E}">
        <p14:creationId xmlns:p14="http://schemas.microsoft.com/office/powerpoint/2010/main" val="283138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457200"/>
            <a:ext cx="12192000" cy="609600"/>
          </a:xfrm>
        </p:spPr>
        <p:txBody>
          <a:bodyPr/>
          <a:lstStyle/>
          <a:p>
            <a:pPr marL="461963" lvl="2" indent="-461963"/>
            <a:r>
              <a:rPr lang="en-US" sz="3600" b="1" dirty="0" smtClean="0">
                <a:latin typeface="Candara" charset="0"/>
                <a:ea typeface="Candara" charset="0"/>
                <a:cs typeface="Candara" charset="0"/>
              </a:rPr>
              <a:t>15 TRAITS OF GODLY DADS</a:t>
            </a:r>
            <a:endParaRPr lang="en-US" sz="3600" b="1" kern="1200" dirty="0">
              <a:solidFill>
                <a:srgbClr val="000000"/>
              </a:solidFill>
              <a:latin typeface="Candara" charset="0"/>
              <a:ea typeface="ＭＳ Ｐゴシック" charset="0"/>
              <a:cs typeface="Candara" charset="0"/>
            </a:endParaRPr>
          </a:p>
        </p:txBody>
      </p:sp>
      <p:sp>
        <p:nvSpPr>
          <p:cNvPr id="27651" name="Rectangle 3"/>
          <p:cNvSpPr>
            <a:spLocks noGrp="1" noChangeArrowheads="1"/>
          </p:cNvSpPr>
          <p:nvPr>
            <p:ph type="body" idx="1"/>
          </p:nvPr>
        </p:nvSpPr>
        <p:spPr>
          <a:xfrm>
            <a:off x="381000" y="1295400"/>
            <a:ext cx="11658600" cy="5536294"/>
          </a:xfrm>
        </p:spPr>
        <p:txBody>
          <a:bodyPr/>
          <a:lstStyle/>
          <a:p>
            <a:pPr marL="0" indent="0">
              <a:spcBef>
                <a:spcPts val="0"/>
              </a:spcBef>
              <a:spcAft>
                <a:spcPts val="1600"/>
              </a:spcAft>
              <a:buNone/>
            </a:pPr>
            <a:r>
              <a:rPr lang="en-US" sz="2800" b="1" dirty="0">
                <a:latin typeface="Candara" charset="0"/>
                <a:ea typeface="Candara" charset="0"/>
                <a:cs typeface="Candara" charset="0"/>
              </a:rPr>
              <a:t>8) They </a:t>
            </a:r>
            <a:r>
              <a:rPr lang="en-US" sz="2800" b="1" dirty="0">
                <a:solidFill>
                  <a:srgbClr val="FF0000"/>
                </a:solidFill>
                <a:latin typeface="Candara" charset="0"/>
                <a:ea typeface="Candara" charset="0"/>
                <a:cs typeface="Candara" charset="0"/>
              </a:rPr>
              <a:t>date</a:t>
            </a:r>
            <a:r>
              <a:rPr lang="en-US" sz="2800" b="1" dirty="0">
                <a:latin typeface="Candara" charset="0"/>
                <a:ea typeface="Candara" charset="0"/>
                <a:cs typeface="Candara" charset="0"/>
              </a:rPr>
              <a:t> their children.</a:t>
            </a:r>
          </a:p>
          <a:p>
            <a:pPr marL="0" indent="0">
              <a:spcBef>
                <a:spcPts val="0"/>
              </a:spcBef>
              <a:spcAft>
                <a:spcPts val="1600"/>
              </a:spcAft>
              <a:buNone/>
            </a:pPr>
            <a:r>
              <a:rPr lang="en-US" sz="2800" b="1" dirty="0">
                <a:latin typeface="Candara" charset="0"/>
                <a:ea typeface="Candara" charset="0"/>
                <a:cs typeface="Candara" charset="0"/>
              </a:rPr>
              <a:t>7) They take </a:t>
            </a:r>
            <a:r>
              <a:rPr lang="en-US" sz="2800" b="1" dirty="0">
                <a:solidFill>
                  <a:srgbClr val="FF0000"/>
                </a:solidFill>
                <a:latin typeface="Candara" charset="0"/>
                <a:ea typeface="Candara" charset="0"/>
                <a:cs typeface="Candara" charset="0"/>
              </a:rPr>
              <a:t>initiative </a:t>
            </a:r>
            <a:r>
              <a:rPr lang="en-US" sz="2800" b="1" dirty="0">
                <a:latin typeface="Candara" charset="0"/>
                <a:ea typeface="Candara" charset="0"/>
                <a:cs typeface="Candara" charset="0"/>
              </a:rPr>
              <a:t>in leading their families.</a:t>
            </a:r>
            <a:endParaRPr lang="en-US" sz="2800" dirty="0">
              <a:latin typeface="Candara" charset="0"/>
              <a:ea typeface="Candara" charset="0"/>
              <a:cs typeface="Candara" charset="0"/>
            </a:endParaRPr>
          </a:p>
          <a:p>
            <a:pPr marL="0" indent="0">
              <a:spcBef>
                <a:spcPts val="0"/>
              </a:spcBef>
              <a:spcAft>
                <a:spcPts val="1600"/>
              </a:spcAft>
              <a:buNone/>
            </a:pPr>
            <a:r>
              <a:rPr lang="en-US" sz="2800" b="1" dirty="0">
                <a:latin typeface="Candara" charset="0"/>
                <a:ea typeface="Candara" charset="0"/>
                <a:cs typeface="Candara" charset="0"/>
              </a:rPr>
              <a:t>6) They pray </a:t>
            </a:r>
            <a:r>
              <a:rPr lang="en-US" sz="2800" b="1" dirty="0">
                <a:solidFill>
                  <a:srgbClr val="FF0000"/>
                </a:solidFill>
                <a:latin typeface="Candara" charset="0"/>
                <a:ea typeface="Candara" charset="0"/>
                <a:cs typeface="Candara" charset="0"/>
              </a:rPr>
              <a:t>earnestly</a:t>
            </a:r>
            <a:r>
              <a:rPr lang="en-US" sz="2800" b="1" dirty="0">
                <a:latin typeface="Candara" charset="0"/>
                <a:ea typeface="Candara" charset="0"/>
                <a:cs typeface="Candara" charset="0"/>
              </a:rPr>
              <a:t> for their children.</a:t>
            </a:r>
            <a:endParaRPr lang="en-US" sz="2800" dirty="0">
              <a:latin typeface="Candara" charset="0"/>
              <a:ea typeface="Candara" charset="0"/>
              <a:cs typeface="Candara" charset="0"/>
            </a:endParaRPr>
          </a:p>
          <a:p>
            <a:pPr marL="0" indent="0">
              <a:spcBef>
                <a:spcPts val="0"/>
              </a:spcBef>
              <a:spcAft>
                <a:spcPts val="1600"/>
              </a:spcAft>
              <a:buNone/>
            </a:pPr>
            <a:r>
              <a:rPr lang="en-US" sz="2800" b="1" dirty="0">
                <a:latin typeface="Candara" charset="0"/>
                <a:ea typeface="Candara" charset="0"/>
                <a:cs typeface="Candara" charset="0"/>
              </a:rPr>
              <a:t>5) They don’t </a:t>
            </a:r>
            <a:r>
              <a:rPr lang="en-US" sz="2800" b="1" dirty="0">
                <a:solidFill>
                  <a:srgbClr val="FF0000"/>
                </a:solidFill>
                <a:latin typeface="Candara" charset="0"/>
                <a:ea typeface="Candara" charset="0"/>
                <a:cs typeface="Candara" charset="0"/>
              </a:rPr>
              <a:t>frustrate </a:t>
            </a:r>
            <a:r>
              <a:rPr lang="en-US" sz="2800" b="1" dirty="0">
                <a:latin typeface="Candara" charset="0"/>
                <a:ea typeface="Candara" charset="0"/>
                <a:cs typeface="Candara" charset="0"/>
              </a:rPr>
              <a:t>their children.</a:t>
            </a:r>
            <a:endParaRPr lang="en-US" sz="2800" dirty="0">
              <a:latin typeface="Candara" charset="0"/>
              <a:ea typeface="Candara" charset="0"/>
              <a:cs typeface="Candara" charset="0"/>
            </a:endParaRPr>
          </a:p>
          <a:p>
            <a:pPr marL="0" indent="0">
              <a:spcBef>
                <a:spcPts val="0"/>
              </a:spcBef>
              <a:spcAft>
                <a:spcPts val="1600"/>
              </a:spcAft>
              <a:buNone/>
            </a:pPr>
            <a:r>
              <a:rPr lang="en-US" sz="2800" b="1" dirty="0">
                <a:latin typeface="Candara" charset="0"/>
                <a:ea typeface="Candara" charset="0"/>
                <a:cs typeface="Candara" charset="0"/>
              </a:rPr>
              <a:t>4) They focus on their </a:t>
            </a:r>
            <a:r>
              <a:rPr lang="en-US" sz="2800" b="1" dirty="0" smtClean="0">
                <a:latin typeface="Candara" charset="0"/>
                <a:ea typeface="Candara" charset="0"/>
                <a:cs typeface="Candara" charset="0"/>
              </a:rPr>
              <a:t>children’s </a:t>
            </a:r>
            <a:r>
              <a:rPr lang="en-US" sz="2800" b="1" dirty="0">
                <a:solidFill>
                  <a:srgbClr val="FF0000"/>
                </a:solidFill>
                <a:latin typeface="Candara" charset="0"/>
                <a:ea typeface="Candara" charset="0"/>
                <a:cs typeface="Candara" charset="0"/>
              </a:rPr>
              <a:t>hearts</a:t>
            </a:r>
            <a:r>
              <a:rPr lang="en-US" sz="2800" b="1" dirty="0">
                <a:latin typeface="Candara" charset="0"/>
                <a:ea typeface="Candara" charset="0"/>
                <a:cs typeface="Candara" charset="0"/>
              </a:rPr>
              <a:t>, not just their behavior.</a:t>
            </a:r>
            <a:endParaRPr lang="en-US" sz="2800" dirty="0">
              <a:latin typeface="Candara" charset="0"/>
              <a:ea typeface="Candara" charset="0"/>
              <a:cs typeface="Candara" charset="0"/>
            </a:endParaRPr>
          </a:p>
          <a:p>
            <a:pPr marL="476250" indent="-457200">
              <a:spcBef>
                <a:spcPts val="0"/>
              </a:spcBef>
              <a:spcAft>
                <a:spcPts val="1600"/>
              </a:spcAft>
              <a:buNone/>
            </a:pPr>
            <a:r>
              <a:rPr lang="en-US" sz="2800" b="1" dirty="0">
                <a:latin typeface="Candara" charset="0"/>
                <a:ea typeface="Candara" charset="0"/>
                <a:cs typeface="Candara" charset="0"/>
              </a:rPr>
              <a:t>3) They </a:t>
            </a:r>
            <a:r>
              <a:rPr lang="en-US" sz="2800" b="1" dirty="0">
                <a:solidFill>
                  <a:srgbClr val="FF0000"/>
                </a:solidFill>
                <a:latin typeface="Candara" charset="0"/>
                <a:ea typeface="Candara" charset="0"/>
                <a:cs typeface="Candara" charset="0"/>
              </a:rPr>
              <a:t>love, encourage, comfort, discipline, </a:t>
            </a:r>
            <a:r>
              <a:rPr lang="en-US" sz="2800" b="1" dirty="0">
                <a:latin typeface="Candara" charset="0"/>
                <a:ea typeface="Candara" charset="0"/>
                <a:cs typeface="Candara" charset="0"/>
              </a:rPr>
              <a:t>and </a:t>
            </a:r>
            <a:r>
              <a:rPr lang="en-US" sz="2800" b="1" dirty="0">
                <a:solidFill>
                  <a:srgbClr val="FF0000"/>
                </a:solidFill>
                <a:latin typeface="Candara" charset="0"/>
                <a:ea typeface="Candara" charset="0"/>
                <a:cs typeface="Candara" charset="0"/>
              </a:rPr>
              <a:t>train </a:t>
            </a:r>
            <a:r>
              <a:rPr lang="en-US" sz="2800" b="1" dirty="0">
                <a:latin typeface="Candara" charset="0"/>
                <a:ea typeface="Candara" charset="0"/>
                <a:cs typeface="Candara" charset="0"/>
              </a:rPr>
              <a:t>their children.</a:t>
            </a:r>
            <a:endParaRPr lang="en-US" sz="2800" dirty="0">
              <a:latin typeface="Candara" charset="0"/>
              <a:ea typeface="Candara" charset="0"/>
              <a:cs typeface="Candara" charset="0"/>
            </a:endParaRPr>
          </a:p>
          <a:p>
            <a:pPr marL="0" indent="0">
              <a:spcBef>
                <a:spcPts val="0"/>
              </a:spcBef>
              <a:spcAft>
                <a:spcPts val="1600"/>
              </a:spcAft>
              <a:buNone/>
            </a:pPr>
            <a:r>
              <a:rPr lang="en-US" sz="2800" b="1" dirty="0">
                <a:latin typeface="Candara" charset="0"/>
                <a:ea typeface="Candara" charset="0"/>
                <a:cs typeface="Candara" charset="0"/>
              </a:rPr>
              <a:t>2) They love and date their </a:t>
            </a:r>
            <a:r>
              <a:rPr lang="en-US" sz="2800" b="1" dirty="0" smtClean="0">
                <a:solidFill>
                  <a:srgbClr val="FF0000"/>
                </a:solidFill>
                <a:latin typeface="Candara" charset="0"/>
                <a:ea typeface="Candara" charset="0"/>
                <a:cs typeface="Candara" charset="0"/>
              </a:rPr>
              <a:t>wife.</a:t>
            </a:r>
            <a:endParaRPr lang="en-US" sz="2800" dirty="0">
              <a:latin typeface="Candara" charset="0"/>
              <a:ea typeface="Candara" charset="0"/>
              <a:cs typeface="Candara" charset="0"/>
            </a:endParaRPr>
          </a:p>
          <a:p>
            <a:pPr marL="0" indent="0">
              <a:spcBef>
                <a:spcPts val="0"/>
              </a:spcBef>
              <a:spcAft>
                <a:spcPts val="1600"/>
              </a:spcAft>
              <a:buNone/>
            </a:pPr>
            <a:r>
              <a:rPr lang="en-US" sz="2800" b="1" dirty="0">
                <a:latin typeface="Candara" charset="0"/>
                <a:ea typeface="Candara" charset="0"/>
                <a:cs typeface="Candara" charset="0"/>
              </a:rPr>
              <a:t>1) They </a:t>
            </a:r>
            <a:r>
              <a:rPr lang="en-US" sz="2800" b="1" dirty="0">
                <a:solidFill>
                  <a:srgbClr val="FF0000"/>
                </a:solidFill>
                <a:latin typeface="Candara" charset="0"/>
                <a:ea typeface="Candara" charset="0"/>
                <a:cs typeface="Candara" charset="0"/>
              </a:rPr>
              <a:t>walk</a:t>
            </a:r>
            <a:r>
              <a:rPr lang="en-US" sz="2800" b="1" dirty="0">
                <a:latin typeface="Candara" charset="0"/>
                <a:ea typeface="Candara" charset="0"/>
                <a:cs typeface="Candara" charset="0"/>
              </a:rPr>
              <a:t> with God.</a:t>
            </a:r>
            <a:endParaRPr lang="en-US" sz="4000" b="1" kern="1200" dirty="0">
              <a:latin typeface="Candara" charset="0"/>
              <a:ea typeface="Candara" charset="0"/>
              <a:cs typeface="Candara" charset="0"/>
            </a:endParaRPr>
          </a:p>
        </p:txBody>
      </p:sp>
    </p:spTree>
    <p:extLst>
      <p:ext uri="{BB962C8B-B14F-4D97-AF65-F5344CB8AC3E}">
        <p14:creationId xmlns:p14="http://schemas.microsoft.com/office/powerpoint/2010/main" val="1178642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200" b="1" dirty="0">
                <a:latin typeface="Candara" charset="0"/>
                <a:cs typeface="MS PGothic" charset="0"/>
              </a:rPr>
              <a:t>THREE PRACTICAL QUESTIONS </a:t>
            </a:r>
            <a:br>
              <a:rPr lang="en-US" sz="3200" b="1" dirty="0">
                <a:latin typeface="Candara" charset="0"/>
                <a:cs typeface="MS PGothic" charset="0"/>
              </a:rPr>
            </a:br>
            <a:r>
              <a:rPr lang="en-US" sz="3200" b="1"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480740" cy="5105400"/>
          </a:xfrm>
        </p:spPr>
        <p:txBody>
          <a:bodyPr/>
          <a:lstStyle/>
          <a:p>
            <a:pPr marL="514350" indent="-514350">
              <a:buFontTx/>
              <a:buAutoNum type="arabicPeriod"/>
            </a:pPr>
            <a:r>
              <a:rPr lang="en-US" sz="2800" b="1" dirty="0">
                <a:latin typeface="Candara" charset="0"/>
                <a:ea typeface="Candara" charset="0"/>
                <a:cs typeface="Candara" charset="0"/>
              </a:rPr>
              <a:t>What is one of the </a:t>
            </a:r>
            <a:r>
              <a:rPr lang="en-US" sz="2800" b="1" dirty="0" smtClean="0">
                <a:latin typeface="Candara" charset="0"/>
                <a:ea typeface="Candara" charset="0"/>
                <a:cs typeface="Candara" charset="0"/>
              </a:rPr>
              <a:t>15 </a:t>
            </a:r>
            <a:r>
              <a:rPr lang="en-US" sz="2800" b="1" dirty="0">
                <a:latin typeface="Candara" charset="0"/>
                <a:ea typeface="Candara" charset="0"/>
                <a:cs typeface="Candara" charset="0"/>
              </a:rPr>
              <a:t>traits of a godly dad that you thank God was exemplified by your father?</a:t>
            </a:r>
          </a:p>
          <a:p>
            <a:pPr marL="514350" lvl="0" indent="-514350">
              <a:buAutoNum type="arabicPeriod"/>
            </a:pPr>
            <a:endParaRPr lang="en-US" sz="2000" b="1" dirty="0" smtClean="0">
              <a:latin typeface="Candara" charset="0"/>
              <a:ea typeface="Candara" charset="0"/>
              <a:cs typeface="Candara" charset="0"/>
            </a:endParaRPr>
          </a:p>
          <a:p>
            <a:pPr marL="514350" lvl="0" indent="-514350">
              <a:buAutoNum type="arabicPeriod"/>
            </a:pPr>
            <a:r>
              <a:rPr lang="en-US" sz="2800" b="1" dirty="0" smtClean="0">
                <a:latin typeface="Candara" charset="0"/>
                <a:ea typeface="Candara" charset="0"/>
                <a:cs typeface="Candara" charset="0"/>
              </a:rPr>
              <a:t>What is one area of your life that you want to work on as a result of today’s message?</a:t>
            </a:r>
          </a:p>
          <a:p>
            <a:pPr marL="514350" lvl="0" indent="-514350">
              <a:buAutoNum type="arabicPeriod"/>
            </a:pPr>
            <a:endParaRPr lang="en-US" sz="2000" b="1" dirty="0" smtClean="0">
              <a:latin typeface="Candara" charset="0"/>
              <a:ea typeface="Candara" charset="0"/>
              <a:cs typeface="Candara" charset="0"/>
            </a:endParaRPr>
          </a:p>
          <a:p>
            <a:pPr marL="514350" lvl="0" indent="-514350">
              <a:buAutoNum type="arabicPeriod"/>
            </a:pPr>
            <a:r>
              <a:rPr lang="en-US" sz="2800" b="1" dirty="0" smtClean="0">
                <a:latin typeface="Candara" charset="0"/>
                <a:ea typeface="Candara" charset="0"/>
                <a:cs typeface="Candara" charset="0"/>
              </a:rPr>
              <a:t>What is one of the 15 traits of a godly dad that you feel God would have you to work on?</a:t>
            </a:r>
          </a:p>
          <a:p>
            <a:pPr marL="514350" lvl="0" indent="-514350">
              <a:buAutoNum type="arabicPeriod"/>
            </a:pPr>
            <a:endParaRPr lang="en-US" sz="2800" b="1" dirty="0" smtClean="0">
              <a:latin typeface="Candara" charset="0"/>
              <a:ea typeface="Candara" charset="0"/>
              <a:cs typeface="Candara" charset="0"/>
            </a:endParaRPr>
          </a:p>
        </p:txBody>
      </p:sp>
    </p:spTree>
    <p:extLst>
      <p:ext uri="{BB962C8B-B14F-4D97-AF65-F5344CB8AC3E}">
        <p14:creationId xmlns:p14="http://schemas.microsoft.com/office/powerpoint/2010/main" val="1529421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sz="4000" b="1" i="1" dirty="0">
                <a:effectLst>
                  <a:outerShdw blurRad="38100" dist="38100" dir="2700000" algn="tl">
                    <a:srgbClr val="DDDDDD"/>
                  </a:outerShdw>
                </a:effectLst>
                <a:latin typeface="Candara" charset="0"/>
                <a:ea typeface="MS PGothic" charset="0"/>
                <a:cs typeface="Arial" charset="0"/>
              </a:rPr>
              <a:t/>
            </a:r>
            <a:br>
              <a:rPr lang="en-US" sz="4000" b="1" i="1" dirty="0">
                <a:effectLst>
                  <a:outerShdw blurRad="38100" dist="38100" dir="2700000" algn="tl">
                    <a:srgbClr val="DDDDDD"/>
                  </a:outerShdw>
                </a:effectLst>
                <a:latin typeface="Candara" charset="0"/>
                <a:ea typeface="MS PGothic" charset="0"/>
                <a:cs typeface="Arial" charset="0"/>
              </a:rPr>
            </a:br>
            <a:r>
              <a:rPr lang="en-US" sz="4000" b="1" i="1" dirty="0">
                <a:effectLst>
                  <a:outerShdw blurRad="38100" dist="38100" dir="2700000" algn="tl">
                    <a:srgbClr val="DDDDDD"/>
                  </a:outerShdw>
                </a:effectLst>
                <a:latin typeface="Candara" charset="0"/>
                <a:ea typeface="MS PGothic" charset="0"/>
                <a:cs typeface="Arial" charset="0"/>
              </a:rPr>
              <a:t>Dad Power! Transformative or Destructive?</a:t>
            </a:r>
            <a:br>
              <a:rPr lang="en-US" sz="4000" b="1" i="1" dirty="0">
                <a:effectLst>
                  <a:outerShdw blurRad="38100" dist="38100" dir="2700000" algn="tl">
                    <a:srgbClr val="DDDDDD"/>
                  </a:outerShdw>
                </a:effectLst>
                <a:latin typeface="Candara" charset="0"/>
                <a:ea typeface="MS PGothic" charset="0"/>
                <a:cs typeface="Arial" charset="0"/>
              </a:rPr>
            </a:br>
            <a:endParaRPr lang="en-US" sz="40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2971800"/>
            <a:ext cx="10464800" cy="2590800"/>
          </a:xfrm>
        </p:spPr>
        <p:txBody>
          <a:bodyPr/>
          <a:lstStyle/>
          <a:p>
            <a:pPr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A Special Father’s Day Message</a:t>
            </a:r>
            <a:endParaRPr lang="en-US" b="1" i="1" dirty="0">
              <a:effectLst>
                <a:outerShdw blurRad="38100" dist="38100" dir="2700000" algn="tl">
                  <a:srgbClr val="DDDDDD"/>
                </a:outerShdw>
              </a:effectLst>
              <a:latin typeface="Candara" charset="0"/>
              <a:ea typeface="MS PGothic" charset="0"/>
              <a:cs typeface="Arial" charset="0"/>
            </a:endParaRPr>
          </a:p>
          <a:p>
            <a:pPr algn="ctr" eaLnBrk="1" hangingPunct="1">
              <a:buNone/>
              <a:defRPr/>
            </a:pPr>
            <a:r>
              <a:rPr lang="en-US" i="1" dirty="0" smtClean="0">
                <a:effectLst>
                  <a:outerShdw blurRad="38100" dist="38100" dir="2700000" algn="tl">
                    <a:srgbClr val="DDDDDD"/>
                  </a:outerShdw>
                </a:effectLst>
                <a:latin typeface="Candara" charset="0"/>
                <a:ea typeface="MS PGothic" charset="0"/>
                <a:cs typeface="Arial" charset="0"/>
              </a:rPr>
              <a:t>Selected Scriptures</a:t>
            </a:r>
          </a:p>
          <a:p>
            <a:pPr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June 19, 2016</a:t>
            </a:r>
          </a:p>
          <a:p>
            <a:pPr marL="0" indent="0"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Wade Harlan</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9169393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11760200" cy="533400"/>
          </a:xfrm>
        </p:spPr>
        <p:txBody>
          <a:bodyPr/>
          <a:lstStyle/>
          <a:p>
            <a:r>
              <a:rPr lang="en-US" sz="3200" b="1" dirty="0" smtClean="0">
                <a:latin typeface="Candara" charset="0"/>
                <a:ea typeface="Candara" charset="0"/>
                <a:cs typeface="Candara" charset="0"/>
              </a:rPr>
              <a:t>Amy Winehouse: A Modern Day Parable on Bad Parenting</a:t>
            </a:r>
          </a:p>
        </p:txBody>
      </p:sp>
      <p:sp>
        <p:nvSpPr>
          <p:cNvPr id="27651" name="Rectangle 3"/>
          <p:cNvSpPr>
            <a:spLocks noGrp="1" noChangeArrowheads="1"/>
          </p:cNvSpPr>
          <p:nvPr>
            <p:ph type="body" idx="1"/>
          </p:nvPr>
        </p:nvSpPr>
        <p:spPr>
          <a:xfrm>
            <a:off x="304800" y="1143000"/>
            <a:ext cx="11658600" cy="5715000"/>
          </a:xfrm>
        </p:spPr>
        <p:txBody>
          <a:bodyPr/>
          <a:lstStyle/>
          <a:p>
            <a:pPr marL="0" indent="0" algn="just">
              <a:spcBef>
                <a:spcPts val="0"/>
              </a:spcBef>
              <a:buNone/>
            </a:pPr>
            <a:r>
              <a:rPr lang="en-US" sz="2600" b="1" dirty="0">
                <a:latin typeface="Candara" charset="0"/>
                <a:ea typeface="Candara" charset="0"/>
                <a:cs typeface="Candara" charset="0"/>
              </a:rPr>
              <a:t>“I learned early on that when Amy made her mind up, she made her mind up and I found it difficult to stand up to her. She would say, ’Oh, Mom you’re so soft with me, I can get away with murder. You should be tougher mom.’ Well I just accepted it. I wasn’t strong enough to say to her, “Stop!</a:t>
            </a:r>
            <a:r>
              <a:rPr lang="en-US" sz="2600" b="1" dirty="0" smtClean="0">
                <a:latin typeface="Candara" charset="0"/>
                <a:ea typeface="Candara" charset="0"/>
                <a:cs typeface="Candara" charset="0"/>
              </a:rPr>
              <a:t>”</a:t>
            </a:r>
          </a:p>
          <a:p>
            <a:pPr marL="0" indent="0" algn="just">
              <a:spcBef>
                <a:spcPts val="0"/>
              </a:spcBef>
              <a:buNone/>
            </a:pPr>
            <a:endParaRPr lang="en-US" sz="2600" b="1" dirty="0" smtClean="0">
              <a:latin typeface="Candara" charset="0"/>
              <a:ea typeface="Candara" charset="0"/>
              <a:cs typeface="Candara" charset="0"/>
            </a:endParaRPr>
          </a:p>
          <a:p>
            <a:pPr marL="0" indent="0" algn="just">
              <a:spcBef>
                <a:spcPts val="0"/>
              </a:spcBef>
              <a:buNone/>
            </a:pPr>
            <a:r>
              <a:rPr lang="en-US" sz="2600" b="1" dirty="0" smtClean="0">
                <a:latin typeface="Candara" charset="0"/>
                <a:ea typeface="Candara" charset="0"/>
                <a:cs typeface="Candara" charset="0"/>
              </a:rPr>
              <a:t>My </a:t>
            </a:r>
            <a:r>
              <a:rPr lang="en-US" sz="2600" b="1" dirty="0">
                <a:latin typeface="Candara" charset="0"/>
                <a:ea typeface="Candara" charset="0"/>
                <a:cs typeface="Candara" charset="0"/>
              </a:rPr>
              <a:t>mom had her children… was bringing them up single-handedly because when my dad was there he was never there. Like he was never there for the important bits. I’m not talking about the school run, I’m talking about at night when we were [misbehaving], like “We’re not going to bed.” My dad was never there to be like, “Listen to your mother!” You know what I mean? That’s all we needed. He said he was working.</a:t>
            </a:r>
          </a:p>
        </p:txBody>
      </p:sp>
    </p:spTree>
    <p:extLst>
      <p:ext uri="{BB962C8B-B14F-4D97-AF65-F5344CB8AC3E}">
        <p14:creationId xmlns:p14="http://schemas.microsoft.com/office/powerpoint/2010/main" val="6828813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11760200" cy="533400"/>
          </a:xfrm>
        </p:spPr>
        <p:txBody>
          <a:bodyPr/>
          <a:lstStyle/>
          <a:p>
            <a:r>
              <a:rPr lang="en-US" sz="3200" b="1" dirty="0" smtClean="0">
                <a:latin typeface="Candara" charset="0"/>
                <a:ea typeface="Candara" charset="0"/>
                <a:cs typeface="Candara" charset="0"/>
              </a:rPr>
              <a:t>Amy Winehouse: A Modern Day Parable on Bad Parenting</a:t>
            </a:r>
          </a:p>
        </p:txBody>
      </p:sp>
      <p:sp>
        <p:nvSpPr>
          <p:cNvPr id="27651" name="Rectangle 3"/>
          <p:cNvSpPr>
            <a:spLocks noGrp="1" noChangeArrowheads="1"/>
          </p:cNvSpPr>
          <p:nvPr>
            <p:ph type="body" idx="1"/>
          </p:nvPr>
        </p:nvSpPr>
        <p:spPr>
          <a:xfrm>
            <a:off x="304800" y="1143000"/>
            <a:ext cx="11658600" cy="5562600"/>
          </a:xfrm>
        </p:spPr>
        <p:txBody>
          <a:bodyPr/>
          <a:lstStyle/>
          <a:p>
            <a:pPr marL="0" indent="0" algn="just">
              <a:spcBef>
                <a:spcPts val="0"/>
              </a:spcBef>
              <a:buNone/>
            </a:pPr>
            <a:r>
              <a:rPr lang="en-US" sz="2600" b="1" dirty="0">
                <a:latin typeface="Candara" charset="0"/>
                <a:ea typeface="Candara" charset="0"/>
                <a:cs typeface="Candara" charset="0"/>
              </a:rPr>
              <a:t>“I met another woman when Amy was about 18 months old. We worked </a:t>
            </a:r>
            <a:r>
              <a:rPr lang="en-US" sz="2600" b="1" dirty="0" smtClean="0">
                <a:latin typeface="Candara" charset="0"/>
                <a:ea typeface="Candara" charset="0"/>
                <a:cs typeface="Candara" charset="0"/>
              </a:rPr>
              <a:t>together—we’re </a:t>
            </a:r>
            <a:r>
              <a:rPr lang="en-US" sz="2600" b="1" dirty="0">
                <a:latin typeface="Candara" charset="0"/>
                <a:ea typeface="Candara" charset="0"/>
                <a:cs typeface="Candara" charset="0"/>
              </a:rPr>
              <a:t>having an affair, but another 8 or 9 years would pass before I left </a:t>
            </a:r>
            <a:r>
              <a:rPr lang="en-US" sz="2600" b="1" dirty="0" smtClean="0">
                <a:latin typeface="Candara" charset="0"/>
                <a:ea typeface="Candara" charset="0"/>
                <a:cs typeface="Candara" charset="0"/>
              </a:rPr>
              <a:t>home . . . I </a:t>
            </a:r>
            <a:r>
              <a:rPr lang="en-US" sz="2600" b="1" dirty="0">
                <a:latin typeface="Candara" charset="0"/>
                <a:ea typeface="Candara" charset="0"/>
                <a:cs typeface="Candara" charset="0"/>
              </a:rPr>
              <a:t>was a coward, but I feel that Amy was over it pretty quick.”</a:t>
            </a:r>
          </a:p>
          <a:p>
            <a:pPr marL="0" indent="0" algn="just">
              <a:spcBef>
                <a:spcPts val="0"/>
              </a:spcBef>
              <a:buNone/>
            </a:pPr>
            <a:endParaRPr lang="en-US" sz="1400" b="1" dirty="0">
              <a:latin typeface="Candara" charset="0"/>
              <a:ea typeface="Candara" charset="0"/>
              <a:cs typeface="Candara" charset="0"/>
            </a:endParaRPr>
          </a:p>
          <a:p>
            <a:pPr marL="0" indent="0" algn="just">
              <a:spcBef>
                <a:spcPts val="0"/>
              </a:spcBef>
              <a:buNone/>
            </a:pPr>
            <a:r>
              <a:rPr lang="en-US" sz="2600" b="1" dirty="0">
                <a:latin typeface="Candara" charset="0"/>
                <a:ea typeface="Candara" charset="0"/>
                <a:cs typeface="Candara" charset="0"/>
              </a:rPr>
              <a:t>I was really smiley and really quite nice natured and quite nervous and nice until I turned 9. When my parents separated I was like, I can wear whatever I want, I can swear , I can wear make-up, this is really cool. I had a tattoo, I had everything pierced, I’d bunk off school, get my boyfriend round. My mum used to come home from work at lunchtime and I’d be lying around the house with my boyfriend</a:t>
            </a:r>
            <a:r>
              <a:rPr lang="en-US" sz="2600" b="1" dirty="0" smtClean="0">
                <a:latin typeface="Candara" charset="0"/>
                <a:ea typeface="Candara" charset="0"/>
                <a:cs typeface="Candara" charset="0"/>
              </a:rPr>
              <a:t>.</a:t>
            </a:r>
          </a:p>
          <a:p>
            <a:pPr marL="0" indent="0" algn="just">
              <a:spcBef>
                <a:spcPts val="0"/>
              </a:spcBef>
              <a:buNone/>
            </a:pPr>
            <a:endParaRPr lang="en-US" sz="1400" b="1" dirty="0">
              <a:latin typeface="Candara" charset="0"/>
              <a:ea typeface="Candara" charset="0"/>
              <a:cs typeface="Candara" charset="0"/>
            </a:endParaRPr>
          </a:p>
          <a:p>
            <a:pPr marL="0" indent="0" algn="just">
              <a:spcBef>
                <a:spcPts val="0"/>
              </a:spcBef>
              <a:buNone/>
            </a:pPr>
            <a:r>
              <a:rPr lang="en-US" sz="2600" b="1" dirty="0">
                <a:latin typeface="Candara" charset="0"/>
                <a:ea typeface="Candara" charset="0"/>
                <a:cs typeface="Candara" charset="0"/>
              </a:rPr>
              <a:t>She had one of the most pure relationships to music. Such an emotional relationship to music. Like she needed music as if it was a person. And that she would die for it.</a:t>
            </a:r>
            <a:r>
              <a:rPr lang="en-US" sz="2600" b="1" dirty="0" smtClean="0">
                <a:latin typeface="Candara" charset="0"/>
                <a:ea typeface="Candara" charset="0"/>
                <a:cs typeface="Candara" charset="0"/>
              </a:rPr>
              <a:t>”</a:t>
            </a:r>
            <a:endParaRPr lang="en-US" sz="2600" b="1" dirty="0">
              <a:latin typeface="Candara" charset="0"/>
              <a:ea typeface="Candara" charset="0"/>
              <a:cs typeface="Candara" charset="0"/>
            </a:endParaRPr>
          </a:p>
        </p:txBody>
      </p:sp>
    </p:spTree>
    <p:extLst>
      <p:ext uri="{BB962C8B-B14F-4D97-AF65-F5344CB8AC3E}">
        <p14:creationId xmlns:p14="http://schemas.microsoft.com/office/powerpoint/2010/main" val="12491580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62000"/>
          </a:xfrm>
        </p:spPr>
        <p:txBody>
          <a:bodyPr/>
          <a:lstStyle/>
          <a:p>
            <a:r>
              <a:rPr lang="en-US" sz="3200" b="1" dirty="0">
                <a:latin typeface="Candara" charset="0"/>
                <a:cs typeface="MS PGothic" charset="0"/>
              </a:rPr>
              <a:t>What Is It About Men</a:t>
            </a:r>
            <a:r>
              <a:rPr lang="en-US" sz="3200" b="1" dirty="0" smtClean="0">
                <a:latin typeface="Candara" charset="0"/>
                <a:cs typeface="MS PGothic" charset="0"/>
              </a:rPr>
              <a:t>?</a:t>
            </a:r>
            <a:br>
              <a:rPr lang="en-US" sz="3200" b="1" dirty="0" smtClean="0">
                <a:latin typeface="Candara" charset="0"/>
                <a:cs typeface="MS PGothic" charset="0"/>
              </a:rPr>
            </a:br>
            <a:r>
              <a:rPr lang="en-US" sz="2400" b="1" i="1" dirty="0" smtClean="0">
                <a:latin typeface="Candara" charset="0"/>
                <a:cs typeface="MS PGothic" charset="0"/>
              </a:rPr>
              <a:t>By </a:t>
            </a:r>
            <a:r>
              <a:rPr lang="en-US" sz="2400" b="1" i="1" dirty="0">
                <a:latin typeface="Candara" charset="0"/>
                <a:cs typeface="MS PGothic" charset="0"/>
              </a:rPr>
              <a:t>Amy Winehouse</a:t>
            </a:r>
          </a:p>
        </p:txBody>
      </p:sp>
      <p:sp>
        <p:nvSpPr>
          <p:cNvPr id="27651" name="Rectangle 3"/>
          <p:cNvSpPr>
            <a:spLocks noGrp="1" noChangeArrowheads="1"/>
          </p:cNvSpPr>
          <p:nvPr>
            <p:ph type="body" idx="1"/>
          </p:nvPr>
        </p:nvSpPr>
        <p:spPr>
          <a:xfrm>
            <a:off x="381008" y="1499158"/>
            <a:ext cx="11542807" cy="5383895"/>
          </a:xfrm>
        </p:spPr>
        <p:txBody>
          <a:bodyPr/>
          <a:lstStyle/>
          <a:p>
            <a:pPr marL="0" indent="0" algn="ctr">
              <a:spcBef>
                <a:spcPts val="300"/>
              </a:spcBef>
              <a:buNone/>
            </a:pPr>
            <a:r>
              <a:rPr lang="en-US" sz="2800" i="1" dirty="0">
                <a:latin typeface="Candara" charset="0"/>
                <a:ea typeface="Candara" charset="0"/>
                <a:cs typeface="Candara" charset="0"/>
              </a:rPr>
              <a:t>Understand, </a:t>
            </a:r>
            <a:r>
              <a:rPr lang="en-US" sz="2800" i="1" dirty="0">
                <a:solidFill>
                  <a:srgbClr val="FF0000"/>
                </a:solidFill>
                <a:latin typeface="Candara" charset="0"/>
                <a:ea typeface="Candara" charset="0"/>
                <a:cs typeface="Candara" charset="0"/>
              </a:rPr>
              <a:t>once he was a family </a:t>
            </a:r>
            <a:r>
              <a:rPr lang="en-US" sz="2800" i="1" dirty="0" smtClean="0">
                <a:solidFill>
                  <a:srgbClr val="FF0000"/>
                </a:solidFill>
                <a:latin typeface="Candara" charset="0"/>
                <a:ea typeface="Candara" charset="0"/>
                <a:cs typeface="Candara" charset="0"/>
              </a:rPr>
              <a:t>man</a:t>
            </a:r>
            <a:endParaRPr lang="en-US" sz="2800" i="1" dirty="0">
              <a:latin typeface="Candara" charset="0"/>
              <a:ea typeface="Candara" charset="0"/>
              <a:cs typeface="Candara" charset="0"/>
            </a:endParaRPr>
          </a:p>
          <a:p>
            <a:pPr marL="0" indent="0" algn="ctr">
              <a:spcBef>
                <a:spcPts val="300"/>
              </a:spcBef>
              <a:buNone/>
            </a:pPr>
            <a:r>
              <a:rPr lang="en-US" sz="2800" i="1" dirty="0">
                <a:solidFill>
                  <a:srgbClr val="FF0000"/>
                </a:solidFill>
                <a:latin typeface="Candara" charset="0"/>
                <a:ea typeface="Candara" charset="0"/>
                <a:cs typeface="Candara" charset="0"/>
              </a:rPr>
              <a:t>So surely I would never, ever go through it first </a:t>
            </a:r>
            <a:r>
              <a:rPr lang="en-US" sz="2800" i="1" dirty="0" smtClean="0">
                <a:solidFill>
                  <a:srgbClr val="FF0000"/>
                </a:solidFill>
                <a:latin typeface="Candara" charset="0"/>
                <a:ea typeface="Candara" charset="0"/>
                <a:cs typeface="Candara" charset="0"/>
              </a:rPr>
              <a:t>hand</a:t>
            </a:r>
            <a:endParaRPr lang="en-US" sz="2800" i="1" dirty="0">
              <a:latin typeface="Candara" charset="0"/>
              <a:ea typeface="Candara" charset="0"/>
              <a:cs typeface="Candara" charset="0"/>
            </a:endParaRPr>
          </a:p>
          <a:p>
            <a:pPr marL="0" indent="0" algn="ctr">
              <a:spcBef>
                <a:spcPts val="300"/>
              </a:spcBef>
              <a:buNone/>
            </a:pPr>
            <a:r>
              <a:rPr lang="en-US" sz="2800" i="1" dirty="0">
                <a:solidFill>
                  <a:srgbClr val="FF0000"/>
                </a:solidFill>
                <a:latin typeface="Candara" charset="0"/>
                <a:ea typeface="Candara" charset="0"/>
                <a:cs typeface="Candara" charset="0"/>
              </a:rPr>
              <a:t>Emulate all the [garbage] my mother </a:t>
            </a:r>
            <a:r>
              <a:rPr lang="en-US" sz="2800" i="1" dirty="0" smtClean="0">
                <a:solidFill>
                  <a:srgbClr val="FF0000"/>
                </a:solidFill>
                <a:latin typeface="Candara" charset="0"/>
                <a:ea typeface="Candara" charset="0"/>
                <a:cs typeface="Candara" charset="0"/>
              </a:rPr>
              <a:t>hated</a:t>
            </a:r>
            <a:endParaRPr lang="en-US" sz="2800" i="1" dirty="0">
              <a:solidFill>
                <a:srgbClr val="FF0000"/>
              </a:solidFill>
              <a:latin typeface="Candara" charset="0"/>
              <a:ea typeface="Candara" charset="0"/>
              <a:cs typeface="Candara" charset="0"/>
            </a:endParaRPr>
          </a:p>
          <a:p>
            <a:pPr marL="0" indent="0" algn="ctr">
              <a:spcBef>
                <a:spcPts val="300"/>
              </a:spcBef>
              <a:buNone/>
            </a:pPr>
            <a:r>
              <a:rPr lang="en-US" sz="2800" i="1" dirty="0">
                <a:latin typeface="Candara" charset="0"/>
                <a:ea typeface="Candara" charset="0"/>
                <a:cs typeface="Candara" charset="0"/>
              </a:rPr>
              <a:t>I can't help but </a:t>
            </a:r>
            <a:r>
              <a:rPr lang="en-US" sz="2800" i="1" dirty="0">
                <a:solidFill>
                  <a:srgbClr val="FF0000"/>
                </a:solidFill>
                <a:latin typeface="Candara" charset="0"/>
                <a:ea typeface="Candara" charset="0"/>
                <a:cs typeface="Candara" charset="0"/>
              </a:rPr>
              <a:t>demonstrate my Freudian </a:t>
            </a:r>
            <a:r>
              <a:rPr lang="en-US" sz="2800" i="1" dirty="0" smtClean="0">
                <a:solidFill>
                  <a:srgbClr val="FF0000"/>
                </a:solidFill>
                <a:latin typeface="Candara" charset="0"/>
                <a:ea typeface="Candara" charset="0"/>
                <a:cs typeface="Candara" charset="0"/>
              </a:rPr>
              <a:t>fate</a:t>
            </a:r>
            <a:endParaRPr lang="en-US" sz="2800" i="1" dirty="0">
              <a:latin typeface="Candara" charset="0"/>
              <a:ea typeface="Candara" charset="0"/>
              <a:cs typeface="Candara" charset="0"/>
            </a:endParaRPr>
          </a:p>
          <a:p>
            <a:pPr marL="0" indent="0" algn="ctr">
              <a:spcBef>
                <a:spcPts val="300"/>
              </a:spcBef>
              <a:buNone/>
            </a:pPr>
            <a:r>
              <a:rPr lang="en-US" sz="2800" i="1" dirty="0">
                <a:latin typeface="Candara" charset="0"/>
                <a:ea typeface="Candara" charset="0"/>
                <a:cs typeface="Candara" charset="0"/>
              </a:rPr>
              <a:t>My alibi </a:t>
            </a:r>
            <a:r>
              <a:rPr lang="en-US" sz="2800" i="1" dirty="0">
                <a:solidFill>
                  <a:srgbClr val="FF0000"/>
                </a:solidFill>
                <a:latin typeface="Candara" charset="0"/>
                <a:ea typeface="Candara" charset="0"/>
                <a:cs typeface="Candara" charset="0"/>
              </a:rPr>
              <a:t>for taking your </a:t>
            </a:r>
            <a:r>
              <a:rPr lang="en-US" sz="2800" i="1" dirty="0" smtClean="0">
                <a:solidFill>
                  <a:srgbClr val="FF0000"/>
                </a:solidFill>
                <a:latin typeface="Candara" charset="0"/>
                <a:ea typeface="Candara" charset="0"/>
                <a:cs typeface="Candara" charset="0"/>
              </a:rPr>
              <a:t>guy</a:t>
            </a:r>
            <a:endParaRPr lang="en-US" sz="2800" i="1" dirty="0">
              <a:latin typeface="Candara" charset="0"/>
              <a:ea typeface="Candara" charset="0"/>
              <a:cs typeface="Candara" charset="0"/>
            </a:endParaRPr>
          </a:p>
          <a:p>
            <a:pPr marL="0" indent="0" algn="ctr">
              <a:spcBef>
                <a:spcPts val="300"/>
              </a:spcBef>
              <a:buNone/>
            </a:pPr>
            <a:r>
              <a:rPr lang="en-US" sz="2800" i="1" dirty="0">
                <a:solidFill>
                  <a:srgbClr val="FF0000"/>
                </a:solidFill>
                <a:latin typeface="Candara" charset="0"/>
                <a:ea typeface="Candara" charset="0"/>
                <a:cs typeface="Candara" charset="0"/>
              </a:rPr>
              <a:t>History repeats itself</a:t>
            </a:r>
            <a:r>
              <a:rPr lang="en-US" sz="2800" i="1" dirty="0">
                <a:latin typeface="Candara" charset="0"/>
                <a:ea typeface="Candara" charset="0"/>
                <a:cs typeface="Candara" charset="0"/>
              </a:rPr>
              <a:t>, it fails to </a:t>
            </a:r>
            <a:r>
              <a:rPr lang="en-US" sz="2800" i="1" dirty="0" smtClean="0">
                <a:latin typeface="Candara" charset="0"/>
                <a:ea typeface="Candara" charset="0"/>
                <a:cs typeface="Candara" charset="0"/>
              </a:rPr>
              <a:t>die</a:t>
            </a:r>
            <a:endParaRPr lang="en-US" sz="2800" i="1" dirty="0">
              <a:latin typeface="Candara" charset="0"/>
              <a:ea typeface="Candara" charset="0"/>
              <a:cs typeface="Candara" charset="0"/>
            </a:endParaRPr>
          </a:p>
          <a:p>
            <a:pPr marL="0" indent="0" algn="ctr">
              <a:spcBef>
                <a:spcPts val="300"/>
              </a:spcBef>
              <a:buNone/>
            </a:pPr>
            <a:r>
              <a:rPr lang="en-US" sz="2800" i="1" dirty="0">
                <a:latin typeface="Candara" charset="0"/>
                <a:ea typeface="Candara" charset="0"/>
                <a:cs typeface="Candara" charset="0"/>
              </a:rPr>
              <a:t>And animal aggression is my </a:t>
            </a:r>
            <a:r>
              <a:rPr lang="en-US" sz="2800" i="1" dirty="0" smtClean="0">
                <a:latin typeface="Candara" charset="0"/>
                <a:ea typeface="Candara" charset="0"/>
                <a:cs typeface="Candara" charset="0"/>
              </a:rPr>
              <a:t>downfall</a:t>
            </a:r>
            <a:endParaRPr lang="en-US" sz="2800" i="1" dirty="0">
              <a:latin typeface="Candara" charset="0"/>
              <a:ea typeface="Candara" charset="0"/>
              <a:cs typeface="Candara" charset="0"/>
            </a:endParaRPr>
          </a:p>
          <a:p>
            <a:pPr marL="0" indent="0" algn="ctr">
              <a:spcBef>
                <a:spcPts val="300"/>
              </a:spcBef>
              <a:buNone/>
            </a:pPr>
            <a:r>
              <a:rPr lang="en-US" sz="2800" i="1" dirty="0">
                <a:latin typeface="Candara" charset="0"/>
                <a:ea typeface="Candara" charset="0"/>
                <a:cs typeface="Candara" charset="0"/>
              </a:rPr>
              <a:t>I don't care 'bout what you got, I want it all</a:t>
            </a: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34495871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62000"/>
          </a:xfrm>
        </p:spPr>
        <p:txBody>
          <a:bodyPr/>
          <a:lstStyle/>
          <a:p>
            <a:r>
              <a:rPr lang="en-US" sz="3200" b="1" dirty="0">
                <a:latin typeface="Candara" charset="0"/>
                <a:cs typeface="MS PGothic" charset="0"/>
              </a:rPr>
              <a:t>What Is It About Men</a:t>
            </a:r>
            <a:r>
              <a:rPr lang="en-US" sz="3200" b="1" dirty="0" smtClean="0">
                <a:latin typeface="Candara" charset="0"/>
                <a:cs typeface="MS PGothic" charset="0"/>
              </a:rPr>
              <a:t>?</a:t>
            </a:r>
            <a:br>
              <a:rPr lang="en-US" sz="3200" b="1" dirty="0" smtClean="0">
                <a:latin typeface="Candara" charset="0"/>
                <a:cs typeface="MS PGothic" charset="0"/>
              </a:rPr>
            </a:br>
            <a:r>
              <a:rPr lang="en-US" sz="2400" b="1" i="1" dirty="0" smtClean="0">
                <a:latin typeface="Candara" charset="0"/>
                <a:cs typeface="MS PGothic" charset="0"/>
              </a:rPr>
              <a:t>By </a:t>
            </a:r>
            <a:r>
              <a:rPr lang="en-US" sz="2400" b="1" i="1" dirty="0">
                <a:latin typeface="Candara" charset="0"/>
                <a:cs typeface="MS PGothic" charset="0"/>
              </a:rPr>
              <a:t>Amy Winehouse</a:t>
            </a:r>
          </a:p>
        </p:txBody>
      </p:sp>
      <p:sp>
        <p:nvSpPr>
          <p:cNvPr id="27651" name="Rectangle 3"/>
          <p:cNvSpPr>
            <a:spLocks noGrp="1" noChangeArrowheads="1"/>
          </p:cNvSpPr>
          <p:nvPr>
            <p:ph type="body" idx="1"/>
          </p:nvPr>
        </p:nvSpPr>
        <p:spPr>
          <a:xfrm>
            <a:off x="381008" y="1499158"/>
            <a:ext cx="11542807" cy="5383895"/>
          </a:xfrm>
        </p:spPr>
        <p:txBody>
          <a:bodyPr/>
          <a:lstStyle/>
          <a:p>
            <a:pPr marL="0" indent="0" algn="ctr">
              <a:spcBef>
                <a:spcPts val="300"/>
              </a:spcBef>
              <a:buNone/>
            </a:pPr>
            <a:r>
              <a:rPr lang="en-US" sz="2800" i="1" dirty="0">
                <a:solidFill>
                  <a:srgbClr val="FF0000"/>
                </a:solidFill>
                <a:latin typeface="Candara" charset="0"/>
                <a:ea typeface="Candara" charset="0"/>
                <a:cs typeface="Candara" charset="0"/>
              </a:rPr>
              <a:t>It's bricked up in my head, </a:t>
            </a:r>
            <a:r>
              <a:rPr lang="en-US" sz="2800" i="1" dirty="0">
                <a:latin typeface="Candara" charset="0"/>
                <a:ea typeface="Candara" charset="0"/>
                <a:cs typeface="Candara" charset="0"/>
              </a:rPr>
              <a:t>it's shoved under my bed</a:t>
            </a:r>
          </a:p>
          <a:p>
            <a:pPr marL="0" indent="0" algn="ctr">
              <a:spcBef>
                <a:spcPts val="300"/>
              </a:spcBef>
              <a:buNone/>
            </a:pPr>
            <a:r>
              <a:rPr lang="en-US" sz="2800" i="1" dirty="0">
                <a:latin typeface="Candara" charset="0"/>
                <a:ea typeface="Candara" charset="0"/>
                <a:cs typeface="Candara" charset="0"/>
              </a:rPr>
              <a:t>And I question myself again, </a:t>
            </a:r>
            <a:r>
              <a:rPr lang="en-US" sz="2800" i="1" dirty="0">
                <a:solidFill>
                  <a:srgbClr val="FF0000"/>
                </a:solidFill>
                <a:latin typeface="Candara" charset="0"/>
                <a:ea typeface="Candara" charset="0"/>
                <a:cs typeface="Candara" charset="0"/>
              </a:rPr>
              <a:t>"What is it about men?”</a:t>
            </a:r>
            <a:endParaRPr lang="en-US" sz="2800" i="1" dirty="0">
              <a:latin typeface="Candara" charset="0"/>
              <a:ea typeface="Candara" charset="0"/>
              <a:cs typeface="Candara" charset="0"/>
            </a:endParaRPr>
          </a:p>
          <a:p>
            <a:pPr marL="0" indent="0" algn="ctr">
              <a:spcBef>
                <a:spcPts val="300"/>
              </a:spcBef>
              <a:buNone/>
            </a:pPr>
            <a:r>
              <a:rPr lang="en-US" sz="2800" i="1" dirty="0">
                <a:solidFill>
                  <a:srgbClr val="FF0000"/>
                </a:solidFill>
                <a:latin typeface="Candara" charset="0"/>
                <a:ea typeface="Candara" charset="0"/>
                <a:cs typeface="Candara" charset="0"/>
              </a:rPr>
              <a:t>My destructive side has grown a mile wide</a:t>
            </a:r>
            <a:endParaRPr lang="en-US" sz="2800" i="1" dirty="0">
              <a:latin typeface="Candara" charset="0"/>
              <a:ea typeface="Candara" charset="0"/>
              <a:cs typeface="Candara" charset="0"/>
            </a:endParaRPr>
          </a:p>
          <a:p>
            <a:pPr marL="0" indent="0" algn="ctr">
              <a:spcBef>
                <a:spcPts val="300"/>
              </a:spcBef>
              <a:buNone/>
            </a:pPr>
            <a:r>
              <a:rPr lang="en-US" sz="2800" i="1" dirty="0">
                <a:latin typeface="Candara" charset="0"/>
                <a:ea typeface="Candara" charset="0"/>
                <a:cs typeface="Candara" charset="0"/>
              </a:rPr>
              <a:t>And I question myself again, "What is it about men?”</a:t>
            </a:r>
          </a:p>
          <a:p>
            <a:pPr marL="0" indent="0" algn="ctr">
              <a:spcBef>
                <a:spcPts val="300"/>
              </a:spcBef>
              <a:buNone/>
            </a:pPr>
            <a:endParaRPr lang="en-US" sz="2800" i="1" dirty="0">
              <a:latin typeface="Candara" charset="0"/>
              <a:ea typeface="Candara" charset="0"/>
              <a:cs typeface="Candara" charset="0"/>
            </a:endParaRPr>
          </a:p>
          <a:p>
            <a:pPr marL="0" indent="0" algn="ctr">
              <a:spcBef>
                <a:spcPts val="300"/>
              </a:spcBef>
              <a:buNone/>
            </a:pPr>
            <a:r>
              <a:rPr lang="en-US" sz="2800" i="1" dirty="0">
                <a:latin typeface="Candara" charset="0"/>
                <a:ea typeface="Candara" charset="0"/>
                <a:cs typeface="Candara" charset="0"/>
              </a:rPr>
              <a:t>I'm nurturing, I just </a:t>
            </a:r>
            <a:r>
              <a:rPr lang="en-US" sz="2800" i="1" dirty="0" err="1">
                <a:latin typeface="Candara" charset="0"/>
                <a:ea typeface="Candara" charset="0"/>
                <a:cs typeface="Candara" charset="0"/>
              </a:rPr>
              <a:t>wanna</a:t>
            </a:r>
            <a:r>
              <a:rPr lang="en-US" sz="2800" i="1" dirty="0">
                <a:latin typeface="Candara" charset="0"/>
                <a:ea typeface="Candara" charset="0"/>
                <a:cs typeface="Candara" charset="0"/>
              </a:rPr>
              <a:t> do my thing</a:t>
            </a:r>
          </a:p>
          <a:p>
            <a:pPr marL="0" indent="0" algn="ctr">
              <a:spcBef>
                <a:spcPts val="300"/>
              </a:spcBef>
              <a:buNone/>
            </a:pPr>
            <a:r>
              <a:rPr lang="en-US" sz="2800" i="1" dirty="0">
                <a:solidFill>
                  <a:srgbClr val="FF0000"/>
                </a:solidFill>
                <a:latin typeface="Candara" charset="0"/>
                <a:ea typeface="Candara" charset="0"/>
                <a:cs typeface="Candara" charset="0"/>
              </a:rPr>
              <a:t>And I'll take the wrong man as naturally as I sing</a:t>
            </a:r>
            <a:endParaRPr lang="en-US" sz="2800" i="1" dirty="0">
              <a:latin typeface="Candara" charset="0"/>
              <a:ea typeface="Candara" charset="0"/>
              <a:cs typeface="Candara" charset="0"/>
            </a:endParaRPr>
          </a:p>
          <a:p>
            <a:pPr marL="0" indent="0" algn="ctr">
              <a:spcBef>
                <a:spcPts val="300"/>
              </a:spcBef>
              <a:buNone/>
            </a:pPr>
            <a:r>
              <a:rPr lang="en-US" sz="2800" i="1" dirty="0">
                <a:latin typeface="Candara" charset="0"/>
                <a:ea typeface="Candara" charset="0"/>
                <a:cs typeface="Candara" charset="0"/>
              </a:rPr>
              <a:t>And I'll save my tears for uncovering my fears</a:t>
            </a:r>
          </a:p>
          <a:p>
            <a:pPr marL="0" indent="0" algn="ctr">
              <a:spcBef>
                <a:spcPts val="300"/>
              </a:spcBef>
              <a:buNone/>
            </a:pPr>
            <a:r>
              <a:rPr lang="en-US" sz="2800" i="1" dirty="0">
                <a:latin typeface="Candara" charset="0"/>
                <a:ea typeface="Candara" charset="0"/>
                <a:cs typeface="Candara" charset="0"/>
              </a:rPr>
              <a:t>Our behavioral </a:t>
            </a:r>
            <a:r>
              <a:rPr lang="en-US" sz="2800" i="1" dirty="0">
                <a:solidFill>
                  <a:srgbClr val="FF0000"/>
                </a:solidFill>
                <a:latin typeface="Candara" charset="0"/>
                <a:ea typeface="Candara" charset="0"/>
                <a:cs typeface="Candara" charset="0"/>
              </a:rPr>
              <a:t>patterns that stick over the years</a:t>
            </a: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460994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457200"/>
            <a:ext cx="12192000" cy="609600"/>
          </a:xfrm>
        </p:spPr>
        <p:txBody>
          <a:bodyPr/>
          <a:lstStyle/>
          <a:p>
            <a:pPr marL="461963" lvl="2" indent="-461963"/>
            <a:r>
              <a:rPr lang="en-US" sz="3000" b="1" dirty="0" smtClean="0">
                <a:latin typeface="Candara" charset="0"/>
                <a:ea typeface="Candara" charset="0"/>
                <a:cs typeface="Candara" charset="0"/>
              </a:rPr>
              <a:t> </a:t>
            </a:r>
            <a:r>
              <a:rPr lang="en-US" sz="3000" b="1" dirty="0" smtClean="0">
                <a:latin typeface="Candara" charset="0"/>
                <a:ea typeface="Candara" charset="0"/>
                <a:cs typeface="Candara" charset="0"/>
              </a:rPr>
              <a:t>1. Godly </a:t>
            </a:r>
            <a:r>
              <a:rPr lang="en-US" sz="3000" b="1" dirty="0">
                <a:latin typeface="Candara" charset="0"/>
                <a:ea typeface="Candara" charset="0"/>
                <a:cs typeface="Candara" charset="0"/>
              </a:rPr>
              <a:t>dads must lovingly, consistently </a:t>
            </a:r>
            <a:r>
              <a:rPr lang="en-US" sz="3000" b="1" u="sng" dirty="0">
                <a:solidFill>
                  <a:srgbClr val="FF0000"/>
                </a:solidFill>
                <a:latin typeface="Candara" charset="0"/>
                <a:ea typeface="Candara" charset="0"/>
                <a:cs typeface="Candara" charset="0"/>
              </a:rPr>
              <a:t>discipline</a:t>
            </a:r>
            <a:r>
              <a:rPr lang="en-US" sz="3000" b="1" dirty="0">
                <a:latin typeface="Candara" charset="0"/>
                <a:ea typeface="Candara" charset="0"/>
                <a:cs typeface="Candara" charset="0"/>
              </a:rPr>
              <a:t> &amp; </a:t>
            </a:r>
            <a:r>
              <a:rPr lang="en-US" sz="3000" b="1" u="sng" dirty="0">
                <a:solidFill>
                  <a:srgbClr val="FF0000"/>
                </a:solidFill>
                <a:latin typeface="Candara" charset="0"/>
                <a:ea typeface="Candara" charset="0"/>
                <a:cs typeface="Candara" charset="0"/>
              </a:rPr>
              <a:t>train</a:t>
            </a:r>
            <a:r>
              <a:rPr lang="en-US" sz="3000" b="1" dirty="0">
                <a:latin typeface="Candara" charset="0"/>
                <a:ea typeface="Candara" charset="0"/>
                <a:cs typeface="Candara" charset="0"/>
              </a:rPr>
              <a:t> their children.</a:t>
            </a:r>
            <a:endParaRPr lang="en-US" sz="3000" b="1" kern="1200" dirty="0">
              <a:solidFill>
                <a:srgbClr val="000000"/>
              </a:solidFill>
              <a:latin typeface="Candara" charset="0"/>
              <a:ea typeface="ＭＳ Ｐゴシック" charset="0"/>
              <a:cs typeface="Candara" charset="0"/>
            </a:endParaRPr>
          </a:p>
        </p:txBody>
      </p:sp>
      <p:sp>
        <p:nvSpPr>
          <p:cNvPr id="27651" name="Rectangle 3"/>
          <p:cNvSpPr>
            <a:spLocks noGrp="1" noChangeArrowheads="1"/>
          </p:cNvSpPr>
          <p:nvPr>
            <p:ph type="body" idx="1"/>
          </p:nvPr>
        </p:nvSpPr>
        <p:spPr>
          <a:xfrm>
            <a:off x="194397" y="1143000"/>
            <a:ext cx="11845203" cy="5688694"/>
          </a:xfrm>
        </p:spPr>
        <p:txBody>
          <a:bodyPr/>
          <a:lstStyle/>
          <a:p>
            <a:pPr marL="0" indent="0" algn="ctr">
              <a:spcBef>
                <a:spcPct val="0"/>
              </a:spcBef>
              <a:buNone/>
            </a:pPr>
            <a:r>
              <a:rPr lang="en-US" sz="2600" i="1" dirty="0" smtClean="0">
                <a:latin typeface="Candara" charset="0"/>
                <a:cs typeface="MS PGothic" charset="0"/>
              </a:rPr>
              <a:t>He </a:t>
            </a:r>
            <a:r>
              <a:rPr lang="en-US" sz="2600" i="1" dirty="0">
                <a:latin typeface="Candara" charset="0"/>
                <a:cs typeface="MS PGothic" charset="0"/>
              </a:rPr>
              <a:t>who spares the rod</a:t>
            </a:r>
            <a:r>
              <a:rPr lang="en-US" sz="2600" i="1" dirty="0" smtClean="0">
                <a:latin typeface="Candara" charset="0"/>
                <a:cs typeface="MS PGothic" charset="0"/>
              </a:rPr>
              <a:t>… </a:t>
            </a:r>
            <a:r>
              <a:rPr lang="en-US" sz="2600" i="1" dirty="0">
                <a:latin typeface="Candara" charset="0"/>
                <a:cs typeface="MS PGothic" charset="0"/>
              </a:rPr>
              <a:t>hates his son, </a:t>
            </a:r>
            <a:r>
              <a:rPr lang="en-US" sz="2600" i="1" dirty="0" smtClean="0">
                <a:latin typeface="Candara" charset="0"/>
                <a:cs typeface="MS PGothic" charset="0"/>
              </a:rPr>
              <a:t/>
            </a:r>
            <a:br>
              <a:rPr lang="en-US" sz="2600" i="1" dirty="0" smtClean="0">
                <a:latin typeface="Candara" charset="0"/>
                <a:cs typeface="MS PGothic" charset="0"/>
              </a:rPr>
            </a:br>
            <a:r>
              <a:rPr lang="en-US" sz="2600" i="1" dirty="0" smtClean="0">
                <a:latin typeface="Candara" charset="0"/>
                <a:cs typeface="MS PGothic" charset="0"/>
              </a:rPr>
              <a:t>but </a:t>
            </a:r>
            <a:r>
              <a:rPr lang="en-US" sz="2600" i="1" dirty="0">
                <a:latin typeface="Candara" charset="0"/>
                <a:cs typeface="MS PGothic" charset="0"/>
              </a:rPr>
              <a:t>he who loves him is careful to discipline </a:t>
            </a:r>
            <a:r>
              <a:rPr lang="en-US" sz="2600" i="1" dirty="0" smtClean="0">
                <a:latin typeface="Candara" charset="0"/>
                <a:cs typeface="MS PGothic" charset="0"/>
              </a:rPr>
              <a:t>him.</a:t>
            </a:r>
            <a:br>
              <a:rPr lang="en-US" sz="2600" i="1" dirty="0" smtClean="0">
                <a:latin typeface="Candara" charset="0"/>
                <a:cs typeface="MS PGothic" charset="0"/>
              </a:rPr>
            </a:br>
            <a:r>
              <a:rPr lang="en-US" sz="2600" i="1" dirty="0" smtClean="0">
                <a:latin typeface="Candara" charset="0"/>
                <a:cs typeface="MS PGothic" charset="0"/>
              </a:rPr>
              <a:t>Proverbs </a:t>
            </a:r>
            <a:r>
              <a:rPr lang="en-US" sz="2600" i="1" dirty="0">
                <a:latin typeface="Candara" charset="0"/>
                <a:cs typeface="MS PGothic" charset="0"/>
              </a:rPr>
              <a:t>13:24 </a:t>
            </a:r>
            <a:r>
              <a:rPr lang="en-US" sz="2600" i="1" dirty="0" smtClean="0">
                <a:latin typeface="Candara" charset="0"/>
                <a:cs typeface="MS PGothic" charset="0"/>
              </a:rPr>
              <a:t>[NIV]</a:t>
            </a:r>
          </a:p>
          <a:p>
            <a:pPr marL="461963" indent="-461963">
              <a:spcBef>
                <a:spcPct val="0"/>
              </a:spcBef>
            </a:pPr>
            <a:endParaRPr lang="en-US" sz="800" i="1" dirty="0" smtClean="0">
              <a:latin typeface="Candara" charset="0"/>
              <a:cs typeface="MS PGothic" charset="0"/>
            </a:endParaRPr>
          </a:p>
          <a:p>
            <a:pPr marL="512763" lvl="1" indent="-457200" defTabSz="385763">
              <a:spcBef>
                <a:spcPts val="0"/>
              </a:spcBef>
              <a:buFont typeface="Arial"/>
              <a:buChar char="•"/>
              <a:defRPr/>
            </a:pPr>
            <a:r>
              <a:rPr lang="en-US" b="1" kern="1200" dirty="0">
                <a:solidFill>
                  <a:prstClr val="black"/>
                </a:solidFill>
                <a:latin typeface="Candara" charset="0"/>
                <a:ea typeface="ＭＳ Ｐゴシック" charset="0"/>
                <a:cs typeface="Candara" charset="0"/>
              </a:rPr>
              <a:t>If you don’t discipline your children, you hate them. </a:t>
            </a:r>
          </a:p>
          <a:p>
            <a:pPr marL="912813" lvl="2" indent="-457200" defTabSz="385763">
              <a:spcBef>
                <a:spcPts val="0"/>
              </a:spcBef>
              <a:buFont typeface="Wingdings" charset="0"/>
              <a:buChar char="Ø"/>
              <a:defRPr/>
            </a:pPr>
            <a:endParaRPr lang="en-US" sz="800" b="1" kern="1200" dirty="0" smtClean="0">
              <a:solidFill>
                <a:prstClr val="black"/>
              </a:solidFill>
              <a:latin typeface="Candara" charset="0"/>
              <a:ea typeface="ＭＳ Ｐゴシック" charset="0"/>
              <a:cs typeface="Candara" charset="0"/>
            </a:endParaRPr>
          </a:p>
          <a:p>
            <a:pPr marL="0" lvl="0" indent="0" algn="ctr">
              <a:spcBef>
                <a:spcPct val="0"/>
              </a:spcBef>
              <a:buNone/>
            </a:pPr>
            <a:r>
              <a:rPr lang="en-US" sz="2600" i="1" dirty="0">
                <a:solidFill>
                  <a:srgbClr val="000000"/>
                </a:solidFill>
                <a:latin typeface="Candara" charset="0"/>
                <a:cs typeface="MS PGothic" charset="0"/>
              </a:rPr>
              <a:t>Discipline your son, for in that there is hope; </a:t>
            </a:r>
            <a:br>
              <a:rPr lang="en-US" sz="2600" i="1" dirty="0">
                <a:solidFill>
                  <a:srgbClr val="000000"/>
                </a:solidFill>
                <a:latin typeface="Candara" charset="0"/>
                <a:cs typeface="MS PGothic" charset="0"/>
              </a:rPr>
            </a:br>
            <a:r>
              <a:rPr lang="en-US" sz="2600" i="1" dirty="0">
                <a:solidFill>
                  <a:srgbClr val="000000"/>
                </a:solidFill>
                <a:latin typeface="Candara" charset="0"/>
                <a:cs typeface="MS PGothic" charset="0"/>
              </a:rPr>
              <a:t>do not be a willing party to his death. </a:t>
            </a:r>
            <a:br>
              <a:rPr lang="en-US" sz="2600" i="1" dirty="0">
                <a:solidFill>
                  <a:srgbClr val="000000"/>
                </a:solidFill>
                <a:latin typeface="Candara" charset="0"/>
                <a:cs typeface="MS PGothic" charset="0"/>
              </a:rPr>
            </a:br>
            <a:r>
              <a:rPr lang="en-US" sz="2600" i="1" dirty="0">
                <a:solidFill>
                  <a:srgbClr val="000000"/>
                </a:solidFill>
                <a:latin typeface="Candara" charset="0"/>
                <a:cs typeface="MS PGothic" charset="0"/>
              </a:rPr>
              <a:t>Proverbs 19:18 [NIV]</a:t>
            </a:r>
          </a:p>
          <a:p>
            <a:pPr marL="912813" lvl="2" indent="-457200" defTabSz="385763">
              <a:spcBef>
                <a:spcPts val="0"/>
              </a:spcBef>
              <a:buFont typeface="Wingdings" charset="0"/>
              <a:buChar char="Ø"/>
              <a:defRPr/>
            </a:pPr>
            <a:endParaRPr lang="en-US" sz="1200" b="1" kern="1200" dirty="0">
              <a:solidFill>
                <a:prstClr val="black"/>
              </a:solidFill>
              <a:latin typeface="Candara" charset="0"/>
              <a:ea typeface="ＭＳ Ｐゴシック" charset="0"/>
              <a:cs typeface="Candara" charset="0"/>
            </a:endParaRPr>
          </a:p>
          <a:p>
            <a:pPr marL="512763" lvl="1" indent="-457200" defTabSz="385763">
              <a:spcBef>
                <a:spcPts val="0"/>
              </a:spcBef>
              <a:buFont typeface="Arial"/>
              <a:buChar char="•"/>
              <a:defRPr/>
            </a:pPr>
            <a:r>
              <a:rPr lang="en-US" b="1" kern="1200" dirty="0">
                <a:solidFill>
                  <a:prstClr val="black"/>
                </a:solidFill>
                <a:latin typeface="Candara" charset="0"/>
                <a:ea typeface="ＭＳ Ｐゴシック" charset="0"/>
                <a:cs typeface="Candara" charset="0"/>
              </a:rPr>
              <a:t>If you don’t discipline your children, you share responsibility for their death or any other trouble their involved in. </a:t>
            </a:r>
            <a:endParaRPr lang="en-US" i="1" dirty="0">
              <a:latin typeface="Candara" charset="0"/>
              <a:cs typeface="MS PGothic" charset="0"/>
            </a:endParaRPr>
          </a:p>
        </p:txBody>
      </p:sp>
    </p:spTree>
    <p:extLst>
      <p:ext uri="{BB962C8B-B14F-4D97-AF65-F5344CB8AC3E}">
        <p14:creationId xmlns:p14="http://schemas.microsoft.com/office/powerpoint/2010/main" val="16265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457200"/>
            <a:ext cx="12192000" cy="609600"/>
          </a:xfrm>
        </p:spPr>
        <p:txBody>
          <a:bodyPr/>
          <a:lstStyle/>
          <a:p>
            <a:pPr marL="461963" lvl="2" indent="-461963"/>
            <a:r>
              <a:rPr lang="en-US" sz="3000" b="1" dirty="0" smtClean="0">
                <a:latin typeface="Candara" charset="0"/>
                <a:ea typeface="Candara" charset="0"/>
                <a:cs typeface="Candara" charset="0"/>
              </a:rPr>
              <a:t> </a:t>
            </a:r>
            <a:r>
              <a:rPr lang="en-US" sz="3000" b="1" dirty="0" smtClean="0">
                <a:latin typeface="Candara" charset="0"/>
                <a:ea typeface="Candara" charset="0"/>
                <a:cs typeface="Candara" charset="0"/>
              </a:rPr>
              <a:t>1. Godly </a:t>
            </a:r>
            <a:r>
              <a:rPr lang="en-US" sz="3000" b="1" dirty="0">
                <a:latin typeface="Candara" charset="0"/>
                <a:ea typeface="Candara" charset="0"/>
                <a:cs typeface="Candara" charset="0"/>
              </a:rPr>
              <a:t>dads must lovingly, consistently </a:t>
            </a:r>
            <a:r>
              <a:rPr lang="en-US" sz="3000" b="1" u="sng" dirty="0">
                <a:solidFill>
                  <a:srgbClr val="FF0000"/>
                </a:solidFill>
                <a:latin typeface="Candara" charset="0"/>
                <a:ea typeface="Candara" charset="0"/>
                <a:cs typeface="Candara" charset="0"/>
              </a:rPr>
              <a:t>discipline</a:t>
            </a:r>
            <a:r>
              <a:rPr lang="en-US" sz="3000" b="1" dirty="0">
                <a:latin typeface="Candara" charset="0"/>
                <a:ea typeface="Candara" charset="0"/>
                <a:cs typeface="Candara" charset="0"/>
              </a:rPr>
              <a:t> &amp; </a:t>
            </a:r>
            <a:r>
              <a:rPr lang="en-US" sz="3000" b="1" u="sng" dirty="0">
                <a:solidFill>
                  <a:srgbClr val="FF0000"/>
                </a:solidFill>
                <a:latin typeface="Candara" charset="0"/>
                <a:ea typeface="Candara" charset="0"/>
                <a:cs typeface="Candara" charset="0"/>
              </a:rPr>
              <a:t>train</a:t>
            </a:r>
            <a:r>
              <a:rPr lang="en-US" sz="3000" b="1" dirty="0">
                <a:latin typeface="Candara" charset="0"/>
                <a:ea typeface="Candara" charset="0"/>
                <a:cs typeface="Candara" charset="0"/>
              </a:rPr>
              <a:t> their children.</a:t>
            </a:r>
            <a:endParaRPr lang="en-US" sz="3000" b="1" kern="1200" dirty="0">
              <a:solidFill>
                <a:srgbClr val="000000"/>
              </a:solidFill>
              <a:latin typeface="Candara" charset="0"/>
              <a:ea typeface="ＭＳ Ｐゴシック" charset="0"/>
              <a:cs typeface="Candara" charset="0"/>
            </a:endParaRPr>
          </a:p>
        </p:txBody>
      </p:sp>
      <p:sp>
        <p:nvSpPr>
          <p:cNvPr id="27651" name="Rectangle 3"/>
          <p:cNvSpPr>
            <a:spLocks noGrp="1" noChangeArrowheads="1"/>
          </p:cNvSpPr>
          <p:nvPr>
            <p:ph type="body" idx="1"/>
          </p:nvPr>
        </p:nvSpPr>
        <p:spPr>
          <a:xfrm>
            <a:off x="194397" y="1143000"/>
            <a:ext cx="11845203" cy="5688694"/>
          </a:xfrm>
        </p:spPr>
        <p:txBody>
          <a:bodyPr/>
          <a:lstStyle/>
          <a:p>
            <a:pPr marL="0" indent="0" algn="ctr">
              <a:spcBef>
                <a:spcPct val="0"/>
              </a:spcBef>
              <a:buNone/>
            </a:pPr>
            <a:r>
              <a:rPr lang="en-US" sz="2600" i="1" dirty="0">
                <a:latin typeface="Candara" charset="0"/>
                <a:cs typeface="MS PGothic" charset="0"/>
              </a:rPr>
              <a:t>My son, do not despise the Lord’s discipline </a:t>
            </a:r>
            <a:r>
              <a:rPr lang="en-US" sz="2600" i="1" dirty="0" smtClean="0">
                <a:latin typeface="Candara" charset="0"/>
                <a:cs typeface="MS PGothic" charset="0"/>
              </a:rPr>
              <a:t>and</a:t>
            </a:r>
            <a:br>
              <a:rPr lang="en-US" sz="2600" i="1" dirty="0" smtClean="0">
                <a:latin typeface="Candara" charset="0"/>
                <a:cs typeface="MS PGothic" charset="0"/>
              </a:rPr>
            </a:br>
            <a:r>
              <a:rPr lang="en-US" sz="2600" i="1" dirty="0" smtClean="0">
                <a:latin typeface="Candara" charset="0"/>
                <a:cs typeface="MS PGothic" charset="0"/>
              </a:rPr>
              <a:t> </a:t>
            </a:r>
            <a:r>
              <a:rPr lang="en-US" sz="2600" i="1" dirty="0">
                <a:latin typeface="Candara" charset="0"/>
                <a:cs typeface="MS PGothic" charset="0"/>
              </a:rPr>
              <a:t>do not </a:t>
            </a:r>
            <a:r>
              <a:rPr lang="en-US" sz="2600" i="1" dirty="0" smtClean="0">
                <a:latin typeface="Candara" charset="0"/>
                <a:cs typeface="MS PGothic" charset="0"/>
              </a:rPr>
              <a:t>resent his </a:t>
            </a:r>
            <a:r>
              <a:rPr lang="en-US" sz="2600" i="1" dirty="0">
                <a:latin typeface="Candara" charset="0"/>
                <a:cs typeface="MS PGothic" charset="0"/>
              </a:rPr>
              <a:t>rebuke, because the Lord disciplines </a:t>
            </a:r>
            <a:r>
              <a:rPr lang="en-US" sz="2600" i="1" dirty="0" smtClean="0">
                <a:latin typeface="Candara" charset="0"/>
                <a:cs typeface="MS PGothic" charset="0"/>
              </a:rPr>
              <a:t/>
            </a:r>
            <a:br>
              <a:rPr lang="en-US" sz="2600" i="1" dirty="0" smtClean="0">
                <a:latin typeface="Candara" charset="0"/>
                <a:cs typeface="MS PGothic" charset="0"/>
              </a:rPr>
            </a:br>
            <a:r>
              <a:rPr lang="en-US" sz="2600" i="1" dirty="0" smtClean="0">
                <a:latin typeface="Candara" charset="0"/>
                <a:cs typeface="MS PGothic" charset="0"/>
              </a:rPr>
              <a:t>those </a:t>
            </a:r>
            <a:r>
              <a:rPr lang="en-US" sz="2600" i="1" dirty="0">
                <a:latin typeface="Candara" charset="0"/>
                <a:cs typeface="MS PGothic" charset="0"/>
              </a:rPr>
              <a:t>he loves, </a:t>
            </a:r>
            <a:r>
              <a:rPr lang="en-US" sz="2600" i="1" dirty="0" smtClean="0">
                <a:latin typeface="Candara" charset="0"/>
                <a:cs typeface="MS PGothic" charset="0"/>
              </a:rPr>
              <a:t>as </a:t>
            </a:r>
            <a:r>
              <a:rPr lang="en-US" sz="2600" i="1" dirty="0">
                <a:latin typeface="Candara" charset="0"/>
                <a:cs typeface="MS PGothic" charset="0"/>
              </a:rPr>
              <a:t>a father the son he delights in. </a:t>
            </a:r>
            <a:endParaRPr lang="en-US" sz="2600" i="1" dirty="0" smtClean="0">
              <a:latin typeface="Candara" charset="0"/>
              <a:cs typeface="MS PGothic" charset="0"/>
            </a:endParaRPr>
          </a:p>
          <a:p>
            <a:pPr marL="0" indent="0" algn="ctr">
              <a:spcBef>
                <a:spcPct val="0"/>
              </a:spcBef>
              <a:buNone/>
            </a:pPr>
            <a:r>
              <a:rPr lang="en-US" sz="2600" i="1" dirty="0" smtClean="0">
                <a:latin typeface="Candara" charset="0"/>
                <a:cs typeface="MS PGothic" charset="0"/>
              </a:rPr>
              <a:t>Proverbs </a:t>
            </a:r>
            <a:r>
              <a:rPr lang="en-US" sz="2600" i="1" dirty="0">
                <a:latin typeface="Candara" charset="0"/>
                <a:cs typeface="MS PGothic" charset="0"/>
              </a:rPr>
              <a:t>3:11,12 </a:t>
            </a:r>
            <a:r>
              <a:rPr lang="en-US" sz="2600" i="1" dirty="0" smtClean="0">
                <a:latin typeface="Candara" charset="0"/>
                <a:cs typeface="MS PGothic" charset="0"/>
              </a:rPr>
              <a:t>[NIV]</a:t>
            </a:r>
            <a:endParaRPr lang="en-US" sz="2600" i="1" dirty="0">
              <a:latin typeface="Candara" charset="0"/>
              <a:cs typeface="MS PGothic" charset="0"/>
            </a:endParaRPr>
          </a:p>
          <a:p>
            <a:pPr marL="461963" indent="-461963">
              <a:spcBef>
                <a:spcPct val="0"/>
              </a:spcBef>
            </a:pPr>
            <a:endParaRPr lang="en-US" sz="800" i="1" dirty="0" smtClean="0">
              <a:latin typeface="Candara" charset="0"/>
              <a:cs typeface="MS PGothic" charset="0"/>
            </a:endParaRPr>
          </a:p>
          <a:p>
            <a:pPr marL="512763" lvl="1" indent="-457200" defTabSz="385763">
              <a:spcBef>
                <a:spcPts val="0"/>
              </a:spcBef>
              <a:buFont typeface="Arial"/>
              <a:buChar char="•"/>
              <a:defRPr/>
            </a:pPr>
            <a:r>
              <a:rPr lang="en-US" b="1" kern="1200" dirty="0">
                <a:solidFill>
                  <a:prstClr val="black"/>
                </a:solidFill>
                <a:latin typeface="Candara" charset="0"/>
                <a:ea typeface="ＭＳ Ｐゴシック" charset="0"/>
                <a:cs typeface="Candara" charset="0"/>
              </a:rPr>
              <a:t>If you discipline your children, you love </a:t>
            </a:r>
            <a:r>
              <a:rPr lang="en-US" b="1" kern="1200" dirty="0" smtClean="0">
                <a:solidFill>
                  <a:prstClr val="black"/>
                </a:solidFill>
                <a:latin typeface="Candara" charset="0"/>
                <a:ea typeface="ＭＳ Ｐゴシック" charset="0"/>
                <a:cs typeface="Candara" charset="0"/>
              </a:rPr>
              <a:t>them—in </a:t>
            </a:r>
            <a:r>
              <a:rPr lang="en-US" b="1" kern="1200" dirty="0">
                <a:solidFill>
                  <a:prstClr val="black"/>
                </a:solidFill>
                <a:latin typeface="Candara" charset="0"/>
                <a:ea typeface="ＭＳ Ｐゴシック" charset="0"/>
                <a:cs typeface="Candara" charset="0"/>
              </a:rPr>
              <a:t>the same manner God loves us!</a:t>
            </a:r>
          </a:p>
          <a:p>
            <a:pPr marL="912813" lvl="2" indent="-457200" defTabSz="385763">
              <a:spcBef>
                <a:spcPts val="0"/>
              </a:spcBef>
              <a:buFont typeface="Wingdings" charset="0"/>
              <a:buChar char="Ø"/>
              <a:defRPr/>
            </a:pPr>
            <a:endParaRPr lang="en-US" sz="800" b="1" kern="1200" dirty="0" smtClean="0">
              <a:solidFill>
                <a:prstClr val="black"/>
              </a:solidFill>
              <a:latin typeface="Candara" charset="0"/>
              <a:ea typeface="ＭＳ Ｐゴシック" charset="0"/>
              <a:cs typeface="Candara" charset="0"/>
            </a:endParaRPr>
          </a:p>
          <a:p>
            <a:pPr marL="0" lvl="0" indent="0" algn="ctr">
              <a:spcBef>
                <a:spcPct val="0"/>
              </a:spcBef>
              <a:buNone/>
            </a:pPr>
            <a:r>
              <a:rPr lang="en-US" sz="2600" i="1" dirty="0" smtClean="0">
                <a:solidFill>
                  <a:srgbClr val="000000"/>
                </a:solidFill>
                <a:latin typeface="Candara" charset="0"/>
                <a:cs typeface="MS PGothic" charset="0"/>
              </a:rPr>
              <a:t>  Discipline </a:t>
            </a:r>
            <a:r>
              <a:rPr lang="en-US" sz="2600" i="1" dirty="0">
                <a:solidFill>
                  <a:srgbClr val="000000"/>
                </a:solidFill>
                <a:latin typeface="Candara" charset="0"/>
                <a:cs typeface="MS PGothic" charset="0"/>
              </a:rPr>
              <a:t>your son, and he will give </a:t>
            </a:r>
            <a:r>
              <a:rPr lang="en-US" sz="2600" i="1" dirty="0">
                <a:solidFill>
                  <a:srgbClr val="FF0000"/>
                </a:solidFill>
                <a:latin typeface="Candara" charset="0"/>
                <a:cs typeface="MS PGothic" charset="0"/>
              </a:rPr>
              <a:t>you peace</a:t>
            </a:r>
            <a:r>
              <a:rPr lang="en-US" sz="2600" i="1" dirty="0">
                <a:solidFill>
                  <a:srgbClr val="000000"/>
                </a:solidFill>
                <a:latin typeface="Candara" charset="0"/>
                <a:cs typeface="MS PGothic" charset="0"/>
              </a:rPr>
              <a:t>; </a:t>
            </a:r>
            <a:r>
              <a:rPr lang="en-US" sz="2600" i="1" dirty="0" smtClean="0">
                <a:solidFill>
                  <a:srgbClr val="000000"/>
                </a:solidFill>
                <a:latin typeface="Candara" charset="0"/>
                <a:cs typeface="MS PGothic" charset="0"/>
              </a:rPr>
              <a:t>he </a:t>
            </a:r>
            <a:r>
              <a:rPr lang="en-US" sz="2600" i="1" dirty="0">
                <a:solidFill>
                  <a:srgbClr val="000000"/>
                </a:solidFill>
                <a:latin typeface="Candara" charset="0"/>
                <a:cs typeface="MS PGothic" charset="0"/>
              </a:rPr>
              <a:t>will </a:t>
            </a:r>
            <a:r>
              <a:rPr lang="en-US" sz="2600" i="1" dirty="0" smtClean="0">
                <a:solidFill>
                  <a:srgbClr val="000000"/>
                </a:solidFill>
                <a:latin typeface="Candara" charset="0"/>
                <a:cs typeface="MS PGothic" charset="0"/>
              </a:rPr>
              <a:t/>
            </a:r>
            <a:br>
              <a:rPr lang="en-US" sz="2600" i="1" dirty="0" smtClean="0">
                <a:solidFill>
                  <a:srgbClr val="000000"/>
                </a:solidFill>
                <a:latin typeface="Candara" charset="0"/>
                <a:cs typeface="MS PGothic" charset="0"/>
              </a:rPr>
            </a:br>
            <a:r>
              <a:rPr lang="en-US" sz="2600" i="1" dirty="0" smtClean="0">
                <a:solidFill>
                  <a:srgbClr val="000000"/>
                </a:solidFill>
                <a:latin typeface="Candara" charset="0"/>
                <a:cs typeface="MS PGothic" charset="0"/>
              </a:rPr>
              <a:t>bring delight </a:t>
            </a:r>
            <a:r>
              <a:rPr lang="en-US" sz="2600" i="1" dirty="0">
                <a:solidFill>
                  <a:srgbClr val="000000"/>
                </a:solidFill>
                <a:latin typeface="Candara" charset="0"/>
                <a:cs typeface="MS PGothic" charset="0"/>
              </a:rPr>
              <a:t>to your soul. </a:t>
            </a:r>
            <a:r>
              <a:rPr lang="en-US" sz="2600" i="1" dirty="0" smtClean="0">
                <a:solidFill>
                  <a:srgbClr val="000000"/>
                </a:solidFill>
                <a:latin typeface="Candara" charset="0"/>
                <a:cs typeface="MS PGothic" charset="0"/>
              </a:rPr>
              <a:t> – Proverbs  </a:t>
            </a:r>
            <a:r>
              <a:rPr lang="en-US" sz="2600" i="1" dirty="0">
                <a:solidFill>
                  <a:srgbClr val="000000"/>
                </a:solidFill>
                <a:latin typeface="Candara" charset="0"/>
                <a:cs typeface="MS PGothic" charset="0"/>
              </a:rPr>
              <a:t>29:17 [</a:t>
            </a:r>
            <a:r>
              <a:rPr lang="en-US" sz="2600" i="1" dirty="0" smtClean="0">
                <a:solidFill>
                  <a:srgbClr val="000000"/>
                </a:solidFill>
                <a:latin typeface="Candara" charset="0"/>
                <a:cs typeface="MS PGothic" charset="0"/>
              </a:rPr>
              <a:t>NIV</a:t>
            </a:r>
            <a:r>
              <a:rPr lang="en-US" sz="2600" i="1" dirty="0">
                <a:solidFill>
                  <a:srgbClr val="000000"/>
                </a:solidFill>
                <a:latin typeface="Candara" charset="0"/>
                <a:cs typeface="MS PGothic" charset="0"/>
              </a:rPr>
              <a:t>]</a:t>
            </a:r>
          </a:p>
          <a:p>
            <a:pPr marL="0" lvl="0" indent="0" algn="ctr">
              <a:spcBef>
                <a:spcPct val="0"/>
              </a:spcBef>
              <a:buNone/>
            </a:pPr>
            <a:endParaRPr lang="en-US" sz="1000" i="1" dirty="0">
              <a:solidFill>
                <a:srgbClr val="000000"/>
              </a:solidFill>
              <a:latin typeface="Candara" charset="0"/>
              <a:cs typeface="MS PGothic" charset="0"/>
            </a:endParaRPr>
          </a:p>
          <a:p>
            <a:pPr marL="0" lvl="0" indent="0" algn="ctr">
              <a:spcBef>
                <a:spcPct val="0"/>
              </a:spcBef>
              <a:buNone/>
            </a:pPr>
            <a:r>
              <a:rPr lang="en-US" sz="2600" i="1" dirty="0">
                <a:solidFill>
                  <a:srgbClr val="000000"/>
                </a:solidFill>
                <a:latin typeface="Candara" charset="0"/>
                <a:cs typeface="MS PGothic" charset="0"/>
              </a:rPr>
              <a:t>No discipline seems pleasant at the time, but painful. Later on, </a:t>
            </a:r>
            <a:r>
              <a:rPr lang="en-US" sz="2600" i="1" dirty="0" smtClean="0">
                <a:solidFill>
                  <a:srgbClr val="000000"/>
                </a:solidFill>
                <a:latin typeface="Candara" charset="0"/>
                <a:cs typeface="MS PGothic" charset="0"/>
              </a:rPr>
              <a:t/>
            </a:r>
            <a:br>
              <a:rPr lang="en-US" sz="2600" i="1" dirty="0" smtClean="0">
                <a:solidFill>
                  <a:srgbClr val="000000"/>
                </a:solidFill>
                <a:latin typeface="Candara" charset="0"/>
                <a:cs typeface="MS PGothic" charset="0"/>
              </a:rPr>
            </a:br>
            <a:r>
              <a:rPr lang="en-US" sz="2600" i="1" dirty="0" smtClean="0">
                <a:solidFill>
                  <a:srgbClr val="000000"/>
                </a:solidFill>
                <a:latin typeface="Candara" charset="0"/>
                <a:cs typeface="MS PGothic" charset="0"/>
              </a:rPr>
              <a:t>however, it produces </a:t>
            </a:r>
            <a:r>
              <a:rPr lang="en-US" sz="2600" i="1" dirty="0">
                <a:solidFill>
                  <a:srgbClr val="000000"/>
                </a:solidFill>
                <a:latin typeface="Candara" charset="0"/>
                <a:cs typeface="MS PGothic" charset="0"/>
              </a:rPr>
              <a:t>a harvest of</a:t>
            </a:r>
            <a:r>
              <a:rPr lang="en-US" sz="2600" i="1" dirty="0">
                <a:solidFill>
                  <a:srgbClr val="FF0000"/>
                </a:solidFill>
                <a:latin typeface="Candara" charset="0"/>
                <a:cs typeface="MS PGothic" charset="0"/>
              </a:rPr>
              <a:t> righteousness and peace for </a:t>
            </a:r>
            <a:r>
              <a:rPr lang="en-US" sz="2600" i="1" dirty="0" smtClean="0">
                <a:solidFill>
                  <a:srgbClr val="FF0000"/>
                </a:solidFill>
                <a:latin typeface="Candara" charset="0"/>
                <a:cs typeface="MS PGothic" charset="0"/>
              </a:rPr>
              <a:t/>
            </a:r>
            <a:br>
              <a:rPr lang="en-US" sz="2600" i="1" dirty="0" smtClean="0">
                <a:solidFill>
                  <a:srgbClr val="FF0000"/>
                </a:solidFill>
                <a:latin typeface="Candara" charset="0"/>
                <a:cs typeface="MS PGothic" charset="0"/>
              </a:rPr>
            </a:br>
            <a:r>
              <a:rPr lang="en-US" sz="2600" i="1" dirty="0" smtClean="0">
                <a:solidFill>
                  <a:srgbClr val="FF0000"/>
                </a:solidFill>
                <a:latin typeface="Candara" charset="0"/>
                <a:cs typeface="MS PGothic" charset="0"/>
              </a:rPr>
              <a:t>those </a:t>
            </a:r>
            <a:r>
              <a:rPr lang="en-US" sz="2600" i="1" dirty="0">
                <a:solidFill>
                  <a:srgbClr val="FF0000"/>
                </a:solidFill>
                <a:latin typeface="Candara" charset="0"/>
                <a:cs typeface="MS PGothic" charset="0"/>
              </a:rPr>
              <a:t>who have been trained by </a:t>
            </a:r>
            <a:r>
              <a:rPr lang="en-US" sz="2600" i="1" dirty="0" smtClean="0">
                <a:solidFill>
                  <a:srgbClr val="FF0000"/>
                </a:solidFill>
                <a:latin typeface="Candara" charset="0"/>
                <a:cs typeface="MS PGothic" charset="0"/>
              </a:rPr>
              <a:t>it</a:t>
            </a:r>
            <a:r>
              <a:rPr lang="en-US" sz="2600" i="1" dirty="0">
                <a:solidFill>
                  <a:srgbClr val="FF0000"/>
                </a:solidFill>
                <a:latin typeface="Candara" charset="0"/>
                <a:cs typeface="MS PGothic" charset="0"/>
              </a:rPr>
              <a:t>.</a:t>
            </a:r>
            <a:r>
              <a:rPr lang="en-US" sz="2600" i="1" dirty="0" smtClean="0">
                <a:solidFill>
                  <a:srgbClr val="000000"/>
                </a:solidFill>
                <a:latin typeface="Candara" charset="0"/>
                <a:cs typeface="MS PGothic" charset="0"/>
              </a:rPr>
              <a:t>  – Hebrews </a:t>
            </a:r>
            <a:r>
              <a:rPr lang="en-US" sz="2600" i="1" dirty="0">
                <a:solidFill>
                  <a:srgbClr val="000000"/>
                </a:solidFill>
                <a:latin typeface="Candara" charset="0"/>
                <a:cs typeface="MS PGothic" charset="0"/>
              </a:rPr>
              <a:t>12:11 (NIV)</a:t>
            </a:r>
          </a:p>
          <a:p>
            <a:pPr marL="912813" lvl="2" indent="-457200" defTabSz="385763">
              <a:spcBef>
                <a:spcPts val="0"/>
              </a:spcBef>
              <a:buFont typeface="Wingdings" charset="0"/>
              <a:buChar char="Ø"/>
              <a:defRPr/>
            </a:pPr>
            <a:endParaRPr lang="en-US" sz="1000" b="1" kern="1200" dirty="0">
              <a:solidFill>
                <a:prstClr val="black"/>
              </a:solidFill>
              <a:latin typeface="Candara" charset="0"/>
              <a:ea typeface="ＭＳ Ｐゴシック" charset="0"/>
              <a:cs typeface="Candara" charset="0"/>
            </a:endParaRPr>
          </a:p>
          <a:p>
            <a:pPr marL="512763" lvl="1" indent="-457200" defTabSz="385763">
              <a:spcBef>
                <a:spcPts val="0"/>
              </a:spcBef>
              <a:buFont typeface="Arial"/>
              <a:buChar char="•"/>
              <a:defRPr/>
            </a:pPr>
            <a:r>
              <a:rPr lang="en-US" b="1" kern="1200" dirty="0">
                <a:solidFill>
                  <a:prstClr val="black"/>
                </a:solidFill>
                <a:latin typeface="Candara" charset="0"/>
                <a:ea typeface="ＭＳ Ｐゴシック" charset="0"/>
                <a:cs typeface="Candara" charset="0"/>
              </a:rPr>
              <a:t>If you discipline your children, </a:t>
            </a:r>
            <a:r>
              <a:rPr lang="en-US" b="1" u="sng" kern="1200" dirty="0">
                <a:solidFill>
                  <a:prstClr val="black"/>
                </a:solidFill>
                <a:latin typeface="Candara" charset="0"/>
                <a:ea typeface="ＭＳ Ｐゴシック" charset="0"/>
                <a:cs typeface="Candara" charset="0"/>
              </a:rPr>
              <a:t>you and they</a:t>
            </a:r>
            <a:r>
              <a:rPr lang="en-US" b="1" kern="1200" dirty="0">
                <a:solidFill>
                  <a:prstClr val="black"/>
                </a:solidFill>
                <a:latin typeface="Candara" charset="0"/>
                <a:ea typeface="ＭＳ Ｐゴシック" charset="0"/>
                <a:cs typeface="Candara" charset="0"/>
              </a:rPr>
              <a:t> will have peace.</a:t>
            </a:r>
          </a:p>
        </p:txBody>
      </p:sp>
    </p:spTree>
    <p:extLst>
      <p:ext uri="{BB962C8B-B14F-4D97-AF65-F5344CB8AC3E}">
        <p14:creationId xmlns:p14="http://schemas.microsoft.com/office/powerpoint/2010/main" val="2400990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457200"/>
            <a:ext cx="12192000" cy="609600"/>
          </a:xfrm>
        </p:spPr>
        <p:txBody>
          <a:bodyPr/>
          <a:lstStyle/>
          <a:p>
            <a:pPr marL="461963" lvl="2" indent="-461963"/>
            <a:r>
              <a:rPr lang="en-US" sz="3000" b="1" dirty="0" smtClean="0">
                <a:latin typeface="Candara" charset="0"/>
                <a:ea typeface="Candara" charset="0"/>
                <a:cs typeface="Candara" charset="0"/>
              </a:rPr>
              <a:t> Godly </a:t>
            </a:r>
            <a:r>
              <a:rPr lang="en-US" sz="3000" b="1" dirty="0">
                <a:latin typeface="Candara" charset="0"/>
                <a:ea typeface="Candara" charset="0"/>
                <a:cs typeface="Candara" charset="0"/>
              </a:rPr>
              <a:t>dads must lovingly, consistently </a:t>
            </a:r>
            <a:r>
              <a:rPr lang="en-US" sz="3000" b="1" u="sng" dirty="0">
                <a:solidFill>
                  <a:srgbClr val="FF0000"/>
                </a:solidFill>
                <a:latin typeface="Candara" charset="0"/>
                <a:ea typeface="Candara" charset="0"/>
                <a:cs typeface="Candara" charset="0"/>
              </a:rPr>
              <a:t>discipline</a:t>
            </a:r>
            <a:r>
              <a:rPr lang="en-US" sz="3000" b="1" dirty="0">
                <a:latin typeface="Candara" charset="0"/>
                <a:ea typeface="Candara" charset="0"/>
                <a:cs typeface="Candara" charset="0"/>
              </a:rPr>
              <a:t> &amp; </a:t>
            </a:r>
            <a:r>
              <a:rPr lang="en-US" sz="3000" b="1" u="sng" dirty="0">
                <a:solidFill>
                  <a:srgbClr val="FF0000"/>
                </a:solidFill>
                <a:latin typeface="Candara" charset="0"/>
                <a:ea typeface="Candara" charset="0"/>
                <a:cs typeface="Candara" charset="0"/>
              </a:rPr>
              <a:t>train</a:t>
            </a:r>
            <a:r>
              <a:rPr lang="en-US" sz="3000" b="1" dirty="0">
                <a:latin typeface="Candara" charset="0"/>
                <a:ea typeface="Candara" charset="0"/>
                <a:cs typeface="Candara" charset="0"/>
              </a:rPr>
              <a:t> their children.</a:t>
            </a:r>
            <a:endParaRPr lang="en-US" sz="3000" b="1" kern="1200" dirty="0">
              <a:solidFill>
                <a:srgbClr val="000000"/>
              </a:solidFill>
              <a:latin typeface="Candara" charset="0"/>
              <a:ea typeface="ＭＳ Ｐゴシック" charset="0"/>
              <a:cs typeface="Candara" charset="0"/>
            </a:endParaRPr>
          </a:p>
        </p:txBody>
      </p:sp>
      <p:sp>
        <p:nvSpPr>
          <p:cNvPr id="27651" name="Rectangle 3"/>
          <p:cNvSpPr>
            <a:spLocks noGrp="1" noChangeArrowheads="1"/>
          </p:cNvSpPr>
          <p:nvPr>
            <p:ph type="body" idx="1"/>
          </p:nvPr>
        </p:nvSpPr>
        <p:spPr>
          <a:xfrm>
            <a:off x="194397" y="1143000"/>
            <a:ext cx="11845203" cy="5688694"/>
          </a:xfrm>
        </p:spPr>
        <p:txBody>
          <a:bodyPr/>
          <a:lstStyle/>
          <a:p>
            <a:pPr marL="512763" lvl="1" indent="-457200" defTabSz="385763">
              <a:spcBef>
                <a:spcPts val="0"/>
              </a:spcBef>
              <a:buFont typeface="Arial"/>
              <a:buChar char="•"/>
              <a:defRPr/>
            </a:pPr>
            <a:endParaRPr lang="en-US" sz="800" b="1" kern="1200" dirty="0" smtClean="0">
              <a:solidFill>
                <a:prstClr val="black"/>
              </a:solidFill>
              <a:latin typeface="Candara" charset="0"/>
              <a:ea typeface="ＭＳ Ｐゴシック" charset="0"/>
              <a:cs typeface="Candara" charset="0"/>
            </a:endParaRPr>
          </a:p>
          <a:p>
            <a:pPr marL="512763" lvl="1" indent="-457200" defTabSz="385763">
              <a:spcBef>
                <a:spcPts val="0"/>
              </a:spcBef>
              <a:buFont typeface="Arial"/>
              <a:buChar char="•"/>
              <a:defRPr/>
            </a:pPr>
            <a:r>
              <a:rPr lang="en-US" b="1" kern="1200" dirty="0" smtClean="0">
                <a:solidFill>
                  <a:prstClr val="black"/>
                </a:solidFill>
                <a:latin typeface="Candara" charset="0"/>
                <a:ea typeface="ＭＳ Ｐゴシック" charset="0"/>
                <a:cs typeface="Candara" charset="0"/>
              </a:rPr>
              <a:t>Disciplining </a:t>
            </a:r>
            <a:r>
              <a:rPr lang="en-US" b="1" kern="1200" dirty="0">
                <a:solidFill>
                  <a:prstClr val="black"/>
                </a:solidFill>
                <a:latin typeface="Candara" charset="0"/>
                <a:ea typeface="ＭＳ Ｐゴシック" charset="0"/>
                <a:cs typeface="Candara" charset="0"/>
              </a:rPr>
              <a:t>– the use of some form of punishment to discourage sinful behavior and to encourage correct behavior</a:t>
            </a:r>
            <a:r>
              <a:rPr lang="en-US" b="1" kern="1200" dirty="0" smtClean="0">
                <a:solidFill>
                  <a:prstClr val="black"/>
                </a:solidFill>
                <a:latin typeface="Candara" charset="0"/>
                <a:ea typeface="ＭＳ Ｐゴシック" charset="0"/>
                <a:cs typeface="Candara" charset="0"/>
              </a:rPr>
              <a:t>.</a:t>
            </a:r>
          </a:p>
          <a:p>
            <a:pPr marL="512763" lvl="1" indent="-457200" defTabSz="385763">
              <a:spcBef>
                <a:spcPts val="0"/>
              </a:spcBef>
              <a:buFont typeface="Arial"/>
              <a:buChar char="•"/>
              <a:defRPr/>
            </a:pPr>
            <a:endParaRPr lang="en-US" sz="1400" b="1" kern="1200" dirty="0">
              <a:solidFill>
                <a:prstClr val="black"/>
              </a:solidFill>
              <a:latin typeface="Candara" charset="0"/>
              <a:ea typeface="ＭＳ Ｐゴシック" charset="0"/>
              <a:cs typeface="Candara" charset="0"/>
            </a:endParaRPr>
          </a:p>
          <a:p>
            <a:pPr marL="512763" lvl="1" indent="-457200" defTabSz="385763">
              <a:spcBef>
                <a:spcPts val="0"/>
              </a:spcBef>
              <a:buFont typeface="Arial"/>
              <a:buChar char="•"/>
              <a:defRPr/>
            </a:pPr>
            <a:r>
              <a:rPr lang="en-US" b="1" kern="1200" dirty="0">
                <a:solidFill>
                  <a:prstClr val="black"/>
                </a:solidFill>
                <a:latin typeface="Candara" charset="0"/>
                <a:ea typeface="ＭＳ Ｐゴシック" charset="0"/>
                <a:cs typeface="Candara" charset="0"/>
              </a:rPr>
              <a:t>Disciplining young children and disciplining teenage children will likely look very different</a:t>
            </a:r>
            <a:r>
              <a:rPr lang="en-US" b="1" kern="1200" dirty="0" smtClean="0">
                <a:solidFill>
                  <a:prstClr val="black"/>
                </a:solidFill>
                <a:latin typeface="Candara" charset="0"/>
                <a:ea typeface="ＭＳ Ｐゴシック" charset="0"/>
                <a:cs typeface="Candara" charset="0"/>
              </a:rPr>
              <a:t>.</a:t>
            </a:r>
          </a:p>
          <a:p>
            <a:pPr marL="512763" lvl="1" indent="-457200" defTabSz="385763">
              <a:spcBef>
                <a:spcPts val="0"/>
              </a:spcBef>
              <a:buFont typeface="Arial"/>
              <a:buChar char="•"/>
              <a:defRPr/>
            </a:pPr>
            <a:endParaRPr lang="en-US" sz="1400" b="1" kern="1200" dirty="0">
              <a:solidFill>
                <a:prstClr val="black"/>
              </a:solidFill>
              <a:latin typeface="Candara" charset="0"/>
              <a:ea typeface="ＭＳ Ｐゴシック" charset="0"/>
              <a:cs typeface="Candara" charset="0"/>
            </a:endParaRPr>
          </a:p>
          <a:p>
            <a:pPr marL="0" indent="0" algn="ctr">
              <a:spcBef>
                <a:spcPct val="0"/>
              </a:spcBef>
              <a:buNone/>
            </a:pPr>
            <a:r>
              <a:rPr lang="en-US" sz="2600" i="1" dirty="0" smtClean="0">
                <a:solidFill>
                  <a:srgbClr val="000000"/>
                </a:solidFill>
                <a:latin typeface="Candara" charset="0"/>
                <a:cs typeface="MS PGothic" charset="0"/>
              </a:rPr>
              <a:t>“Treat </a:t>
            </a:r>
            <a:r>
              <a:rPr lang="en-US" sz="2600" i="1" dirty="0">
                <a:solidFill>
                  <a:srgbClr val="000000"/>
                </a:solidFill>
                <a:latin typeface="Candara" charset="0"/>
                <a:cs typeface="MS PGothic" charset="0"/>
              </a:rPr>
              <a:t>people as if they were what they ought to be </a:t>
            </a:r>
            <a:r>
              <a:rPr lang="en-US" sz="2600" i="1" dirty="0" smtClean="0">
                <a:solidFill>
                  <a:srgbClr val="000000"/>
                </a:solidFill>
                <a:latin typeface="Candara" charset="0"/>
                <a:cs typeface="MS PGothic" charset="0"/>
              </a:rPr>
              <a:t>and </a:t>
            </a:r>
            <a:br>
              <a:rPr lang="en-US" sz="2600" i="1" dirty="0" smtClean="0">
                <a:solidFill>
                  <a:srgbClr val="000000"/>
                </a:solidFill>
                <a:latin typeface="Candara" charset="0"/>
                <a:cs typeface="MS PGothic" charset="0"/>
              </a:rPr>
            </a:br>
            <a:r>
              <a:rPr lang="en-US" sz="2600" i="1" dirty="0" smtClean="0">
                <a:solidFill>
                  <a:srgbClr val="000000"/>
                </a:solidFill>
                <a:latin typeface="Candara" charset="0"/>
                <a:cs typeface="MS PGothic" charset="0"/>
              </a:rPr>
              <a:t>you </a:t>
            </a:r>
            <a:r>
              <a:rPr lang="en-US" sz="2600" i="1" dirty="0">
                <a:solidFill>
                  <a:srgbClr val="000000"/>
                </a:solidFill>
                <a:latin typeface="Candara" charset="0"/>
                <a:cs typeface="MS PGothic" charset="0"/>
              </a:rPr>
              <a:t>help them to become what they are capable of being.” </a:t>
            </a:r>
          </a:p>
          <a:p>
            <a:pPr marL="0" lvl="0" indent="0" algn="ctr">
              <a:spcBef>
                <a:spcPct val="0"/>
              </a:spcBef>
              <a:buNone/>
            </a:pPr>
            <a:r>
              <a:rPr lang="en-US" sz="2600" i="1" dirty="0" smtClean="0">
                <a:solidFill>
                  <a:srgbClr val="000000"/>
                </a:solidFill>
                <a:latin typeface="Candara" charset="0"/>
                <a:cs typeface="MS PGothic" charset="0"/>
              </a:rPr>
              <a:t>Johann </a:t>
            </a:r>
            <a:r>
              <a:rPr lang="en-US" sz="2600" i="1" dirty="0">
                <a:solidFill>
                  <a:srgbClr val="000000"/>
                </a:solidFill>
                <a:latin typeface="Candara" charset="0"/>
                <a:cs typeface="MS PGothic" charset="0"/>
              </a:rPr>
              <a:t>Wolfgang Von Goethe </a:t>
            </a:r>
          </a:p>
          <a:p>
            <a:pPr marL="0" lvl="0" indent="0" algn="ctr">
              <a:spcBef>
                <a:spcPct val="0"/>
              </a:spcBef>
              <a:buNone/>
            </a:pPr>
            <a:r>
              <a:rPr lang="en-US" sz="2600" i="1" dirty="0" smtClean="0">
                <a:solidFill>
                  <a:srgbClr val="000000"/>
                </a:solidFill>
                <a:latin typeface="Candara" charset="0"/>
                <a:cs typeface="MS PGothic" charset="0"/>
              </a:rPr>
              <a:t>[19th </a:t>
            </a:r>
            <a:r>
              <a:rPr lang="en-US" sz="2600" i="1" dirty="0">
                <a:solidFill>
                  <a:srgbClr val="000000"/>
                </a:solidFill>
                <a:latin typeface="Candara" charset="0"/>
                <a:cs typeface="MS PGothic" charset="0"/>
              </a:rPr>
              <a:t>century German statesman &amp; </a:t>
            </a:r>
            <a:r>
              <a:rPr lang="en-US" sz="2600" i="1" dirty="0" smtClean="0">
                <a:solidFill>
                  <a:srgbClr val="000000"/>
                </a:solidFill>
                <a:latin typeface="Candara" charset="0"/>
                <a:cs typeface="MS PGothic" charset="0"/>
              </a:rPr>
              <a:t>author]</a:t>
            </a:r>
            <a:endParaRPr lang="en-US" sz="2600" i="1" dirty="0">
              <a:solidFill>
                <a:srgbClr val="000000"/>
              </a:solidFill>
              <a:latin typeface="Candara" charset="0"/>
              <a:cs typeface="MS PGothic" charset="0"/>
            </a:endParaRPr>
          </a:p>
        </p:txBody>
      </p:sp>
    </p:spTree>
    <p:extLst>
      <p:ext uri="{BB962C8B-B14F-4D97-AF65-F5344CB8AC3E}">
        <p14:creationId xmlns:p14="http://schemas.microsoft.com/office/powerpoint/2010/main" val="3316802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38246</TotalTime>
  <Words>1197</Words>
  <Application>Microsoft Macintosh PowerPoint</Application>
  <PresentationFormat>Custom</PresentationFormat>
  <Paragraphs>140</Paragraphs>
  <Slides>20</Slides>
  <Notes>18</Notes>
  <HiddenSlides>0</HiddenSlides>
  <MMClips>0</MMClips>
  <ScaleCrop>false</ScaleCrop>
  <HeadingPairs>
    <vt:vector size="4" baseType="variant">
      <vt:variant>
        <vt:lpstr>Theme</vt:lpstr>
      </vt:variant>
      <vt:variant>
        <vt:i4>14</vt:i4>
      </vt:variant>
      <vt:variant>
        <vt:lpstr>Slide Titles</vt:lpstr>
      </vt:variant>
      <vt:variant>
        <vt:i4>20</vt:i4>
      </vt:variant>
    </vt:vector>
  </HeadingPairs>
  <TitlesOfParts>
    <vt:vector size="34" baseType="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11_Default Design</vt:lpstr>
      <vt:lpstr>PowerPoint Presentation</vt:lpstr>
      <vt:lpstr> Dad Power! Transformative or Destructive? </vt:lpstr>
      <vt:lpstr>Amy Winehouse: A Modern Day Parable on Bad Parenting</vt:lpstr>
      <vt:lpstr>Amy Winehouse: A Modern Day Parable on Bad Parenting</vt:lpstr>
      <vt:lpstr>What Is It About Men? By Amy Winehouse</vt:lpstr>
      <vt:lpstr>What Is It About Men? By Amy Winehouse</vt:lpstr>
      <vt:lpstr> 1. Godly dads must lovingly, consistently discipline &amp; train their children.</vt:lpstr>
      <vt:lpstr> 1. Godly dads must lovingly, consistently discipline &amp; train their children.</vt:lpstr>
      <vt:lpstr> Godly dads must lovingly, consistently discipline &amp; train their children.</vt:lpstr>
      <vt:lpstr>1. Godly dads must lovingly, consistently discipline &amp; train their children.</vt:lpstr>
      <vt:lpstr>2. Godly dads must be careful not to exasperate/frustrate their children.</vt:lpstr>
      <vt:lpstr>3. Godly dads must emulate God in encouraging  comforting and exhorting their children.</vt:lpstr>
      <vt:lpstr>3. Godly dads must emulate God in encouraging  comforting and exhorting their children.</vt:lpstr>
      <vt:lpstr>3. Godly dads must emulate God in encouraging  comforting and exhorting their children.</vt:lpstr>
      <vt:lpstr>3. Godly dads must emulate God in encouraging  comforting and exhorting their children.</vt:lpstr>
      <vt:lpstr>3. Godly dads must emulate God in encouraging  comforting and exhorting their children.</vt:lpstr>
      <vt:lpstr>15 TRAITS OF GODLY DADS</vt:lpstr>
      <vt:lpstr>15 TRAITS OF GODLY DADS</vt:lpstr>
      <vt:lpstr>THREE PRACTICAL QUESTIONS  FOR OUR EVERYDAY LIFE</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2949</cp:revision>
  <dcterms:created xsi:type="dcterms:W3CDTF">2007-10-20T20:09:35Z</dcterms:created>
  <dcterms:modified xsi:type="dcterms:W3CDTF">2016-06-20T14:09:45Z</dcterms:modified>
  <cp:category/>
</cp:coreProperties>
</file>