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Lst>
  <p:notesMasterIdLst>
    <p:notesMasterId r:id="rId48"/>
  </p:notesMasterIdLst>
  <p:handoutMasterIdLst>
    <p:handoutMasterId r:id="rId49"/>
  </p:handoutMasterIdLst>
  <p:sldIdLst>
    <p:sldId id="1626" r:id="rId35"/>
    <p:sldId id="2927" r:id="rId36"/>
    <p:sldId id="2944" r:id="rId37"/>
    <p:sldId id="2977" r:id="rId38"/>
    <p:sldId id="2984" r:id="rId39"/>
    <p:sldId id="2979" r:id="rId40"/>
    <p:sldId id="2978" r:id="rId41"/>
    <p:sldId id="2981" r:id="rId42"/>
    <p:sldId id="2980" r:id="rId43"/>
    <p:sldId id="2983" r:id="rId44"/>
    <p:sldId id="2953" r:id="rId45"/>
    <p:sldId id="2823" r:id="rId46"/>
    <p:sldId id="1929" r:id="rId47"/>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4" autoAdjust="0"/>
    <p:restoredTop sz="94660"/>
  </p:normalViewPr>
  <p:slideViewPr>
    <p:cSldViewPr>
      <p:cViewPr>
        <p:scale>
          <a:sx n="99" d="100"/>
          <a:sy n="99" d="100"/>
        </p:scale>
        <p:origin x="-3416" y="-98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slide" Target="slides/slide13.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8/24/15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8/24/15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THE VISION: </a:t>
            </a:r>
            <a:r>
              <a:rPr lang="en-US" sz="2800" b="1" dirty="0" smtClean="0">
                <a:latin typeface="Candara" charset="0"/>
                <a:ea typeface="MS PGothic" charset="0"/>
                <a:cs typeface="Arial" charset="0"/>
              </a:rPr>
              <a:t>WHY </a:t>
            </a:r>
            <a:r>
              <a:rPr lang="en-US" sz="2800" b="1" dirty="0">
                <a:latin typeface="Candara" charset="0"/>
                <a:ea typeface="MS PGothic" charset="0"/>
                <a:cs typeface="Arial" charset="0"/>
              </a:rPr>
              <a:t>WE NEED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SPIRITUAL DISCIPLINES </a:t>
            </a:r>
            <a:r>
              <a:rPr lang="en-US" sz="2800" b="1" dirty="0">
                <a:latin typeface="Candara" charset="0"/>
                <a:ea typeface="MS PGothic" charset="0"/>
                <a:cs typeface="Arial" charset="0"/>
              </a:rPr>
              <a:t>AS CHRIST-FOLLOWERS</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smtClean="0">
                <a:solidFill>
                  <a:srgbClr val="000000"/>
                </a:solidFill>
                <a:latin typeface="Candara" charset="0"/>
                <a:ea typeface="MS PGothic" charset="0"/>
                <a:cs typeface="Arial" charset="0"/>
              </a:rPr>
              <a:t>3)   We </a:t>
            </a:r>
            <a:r>
              <a:rPr lang="en-US" sz="2400" b="1" spc="-10" dirty="0">
                <a:solidFill>
                  <a:srgbClr val="000000"/>
                </a:solidFill>
                <a:latin typeface="Candara" charset="0"/>
                <a:ea typeface="MS PGothic" charset="0"/>
                <a:cs typeface="Arial" charset="0"/>
              </a:rPr>
              <a:t>need spiritual disciplines because </a:t>
            </a:r>
            <a:r>
              <a:rPr lang="en-US" sz="2400" b="1" spc="-10" dirty="0">
                <a:solidFill>
                  <a:srgbClr val="FF0000"/>
                </a:solidFill>
                <a:latin typeface="Candara" charset="0"/>
                <a:ea typeface="MS PGothic" charset="0"/>
                <a:cs typeface="Arial" charset="0"/>
              </a:rPr>
              <a:t>the vision/goal of </a:t>
            </a:r>
            <a:r>
              <a:rPr lang="en-US" sz="2400" b="1" spc="-10" dirty="0" smtClean="0">
                <a:solidFill>
                  <a:srgbClr val="FF0000"/>
                </a:solidFill>
                <a:latin typeface="Candara" charset="0"/>
                <a:ea typeface="MS PGothic" charset="0"/>
                <a:cs typeface="Arial" charset="0"/>
              </a:rPr>
              <a:t>our Christian </a:t>
            </a:r>
            <a:r>
              <a:rPr lang="en-US" sz="2400" b="1" spc="-10" dirty="0">
                <a:solidFill>
                  <a:srgbClr val="FF0000"/>
                </a:solidFill>
                <a:latin typeface="Candara" charset="0"/>
                <a:ea typeface="MS PGothic" charset="0"/>
                <a:cs typeface="Arial" charset="0"/>
              </a:rPr>
              <a:t>life is CHRISTLIKENESS</a:t>
            </a:r>
            <a:r>
              <a:rPr lang="en-US" sz="2400" b="1" spc="-10" dirty="0" smtClean="0">
                <a:solidFill>
                  <a:srgbClr val="FF0000"/>
                </a:solidFill>
                <a:latin typeface="Candara" charset="0"/>
                <a:ea typeface="MS PGothic" charset="0"/>
                <a:cs typeface="Arial" charset="0"/>
              </a:rPr>
              <a:t>—by means </a:t>
            </a:r>
            <a:r>
              <a:rPr lang="en-US" sz="2400" b="1" spc="-10" dirty="0">
                <a:solidFill>
                  <a:srgbClr val="FF0000"/>
                </a:solidFill>
                <a:latin typeface="Candara" charset="0"/>
                <a:ea typeface="MS PGothic" charset="0"/>
                <a:cs typeface="Arial" charset="0"/>
              </a:rPr>
              <a:t>of </a:t>
            </a:r>
            <a:r>
              <a:rPr lang="en-US" sz="2400" b="1" spc="-10" dirty="0" smtClean="0">
                <a:solidFill>
                  <a:srgbClr val="FF0000"/>
                </a:solidFill>
                <a:latin typeface="Candara" charset="0"/>
                <a:ea typeface="MS PGothic" charset="0"/>
                <a:cs typeface="Arial" charset="0"/>
              </a:rPr>
              <a:t>grace.</a:t>
            </a:r>
          </a:p>
          <a:p>
            <a:pPr marL="0" indent="0" algn="ctr">
              <a:spcBef>
                <a:spcPts val="0"/>
              </a:spcBef>
              <a:buNone/>
            </a:pPr>
            <a:endParaRPr lang="en-US" sz="800" i="1" dirty="0" smtClean="0">
              <a:latin typeface="Candara"/>
              <a:cs typeface="Candara"/>
            </a:endParaRPr>
          </a:p>
          <a:p>
            <a:pPr marL="0" indent="0" algn="ctr">
              <a:spcBef>
                <a:spcPts val="0"/>
              </a:spcBef>
              <a:buNone/>
            </a:pPr>
            <a:r>
              <a:rPr lang="en-US" sz="2200" i="1" dirty="0" smtClean="0">
                <a:latin typeface="Candara"/>
                <a:cs typeface="Candara"/>
              </a:rPr>
              <a:t> </a:t>
            </a:r>
            <a:r>
              <a:rPr lang="en-US" sz="2200" i="1" baseline="30000" dirty="0" smtClean="0">
                <a:latin typeface="Candara"/>
                <a:cs typeface="Candara"/>
              </a:rPr>
              <a:t>29</a:t>
            </a:r>
            <a:r>
              <a:rPr lang="en-US" sz="2200" i="1" dirty="0" smtClean="0">
                <a:latin typeface="Candara"/>
                <a:cs typeface="Candara"/>
              </a:rPr>
              <a:t> For those whom he foreknew he also predestined </a:t>
            </a:r>
            <a:br>
              <a:rPr lang="en-US" sz="2200" i="1" dirty="0" smtClean="0">
                <a:latin typeface="Candara"/>
                <a:cs typeface="Candara"/>
              </a:rPr>
            </a:br>
            <a:r>
              <a:rPr lang="en-US" sz="2200" i="1" dirty="0" smtClean="0">
                <a:latin typeface="Candara"/>
                <a:cs typeface="Candara"/>
              </a:rPr>
              <a:t>to be conformed to the image of his Son, in order that </a:t>
            </a:r>
            <a:br>
              <a:rPr lang="en-US" sz="2200" i="1" dirty="0" smtClean="0">
                <a:latin typeface="Candara"/>
                <a:cs typeface="Candara"/>
              </a:rPr>
            </a:br>
            <a:r>
              <a:rPr lang="en-US" sz="2200" i="1" dirty="0" smtClean="0">
                <a:latin typeface="Candara"/>
                <a:cs typeface="Candara"/>
              </a:rPr>
              <a:t>he might be the firstborn among many brothers.  </a:t>
            </a:r>
            <a:br>
              <a:rPr lang="en-US" sz="2200" i="1" dirty="0" smtClean="0">
                <a:latin typeface="Candara"/>
                <a:cs typeface="Candara"/>
              </a:rPr>
            </a:br>
            <a:r>
              <a:rPr lang="en-US" sz="2200" i="1" dirty="0" smtClean="0">
                <a:latin typeface="Candara"/>
                <a:cs typeface="Candara"/>
              </a:rPr>
              <a:t>Romans 8:29</a:t>
            </a:r>
          </a:p>
          <a:p>
            <a:pPr marL="0" indent="0" algn="ctr">
              <a:spcBef>
                <a:spcPts val="0"/>
              </a:spcBef>
              <a:buNone/>
            </a:pPr>
            <a:endParaRPr lang="en-US" sz="800" i="1" dirty="0" smtClean="0">
              <a:latin typeface="Candara"/>
              <a:cs typeface="Candara"/>
            </a:endParaRPr>
          </a:p>
          <a:p>
            <a:pPr marL="0" indent="0" algn="ctr">
              <a:spcBef>
                <a:spcPts val="0"/>
              </a:spcBef>
              <a:buNone/>
            </a:pPr>
            <a:r>
              <a:rPr lang="en-US" sz="2200" i="1" baseline="30000" dirty="0" smtClean="0">
                <a:latin typeface="Candara"/>
                <a:cs typeface="Candara"/>
              </a:rPr>
              <a:t>18</a:t>
            </a:r>
            <a:r>
              <a:rPr lang="en-US" sz="2200" i="1" dirty="0" smtClean="0">
                <a:latin typeface="Candara"/>
                <a:cs typeface="Candara"/>
              </a:rPr>
              <a:t> And we all, with unveiled face, beholding </a:t>
            </a:r>
            <a:br>
              <a:rPr lang="en-US" sz="2200" i="1" dirty="0" smtClean="0">
                <a:latin typeface="Candara"/>
                <a:cs typeface="Candara"/>
              </a:rPr>
            </a:br>
            <a:r>
              <a:rPr lang="en-US" sz="2200" i="1" dirty="0" smtClean="0">
                <a:latin typeface="Candara"/>
                <a:cs typeface="Candara"/>
              </a:rPr>
              <a:t>the glory of the Lord, are being transformed into </a:t>
            </a:r>
            <a:br>
              <a:rPr lang="en-US" sz="2200" i="1" dirty="0" smtClean="0">
                <a:latin typeface="Candara"/>
                <a:cs typeface="Candara"/>
              </a:rPr>
            </a:br>
            <a:r>
              <a:rPr lang="en-US" sz="2200" i="1" dirty="0" smtClean="0">
                <a:latin typeface="Candara"/>
                <a:cs typeface="Candara"/>
              </a:rPr>
              <a:t>the same image from one degree of glory to another. </a:t>
            </a:r>
            <a:br>
              <a:rPr lang="en-US" sz="2200" i="1" dirty="0" smtClean="0">
                <a:latin typeface="Candara"/>
                <a:cs typeface="Candara"/>
              </a:rPr>
            </a:br>
            <a:r>
              <a:rPr lang="en-US" sz="2200" i="1" dirty="0" smtClean="0">
                <a:latin typeface="Candara"/>
                <a:cs typeface="Candara"/>
              </a:rPr>
              <a:t>For this comes from the Lord who is the Spirit.</a:t>
            </a:r>
          </a:p>
          <a:p>
            <a:pPr marL="0" indent="0" algn="ctr">
              <a:spcBef>
                <a:spcPts val="0"/>
              </a:spcBef>
              <a:buNone/>
            </a:pPr>
            <a:r>
              <a:rPr lang="en-US" sz="2200" i="1" dirty="0" smtClean="0">
                <a:latin typeface="Candara"/>
                <a:cs typeface="Candara"/>
              </a:rPr>
              <a:t>2 Corinthians 3:18</a:t>
            </a:r>
          </a:p>
          <a:p>
            <a:pPr marL="0" indent="0" algn="ctr">
              <a:spcBef>
                <a:spcPts val="0"/>
              </a:spcBef>
              <a:buNone/>
            </a:pPr>
            <a:endParaRPr lang="en-US" sz="8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goal of </a:t>
            </a:r>
            <a:r>
              <a:rPr lang="en-US" sz="2300" b="1" kern="1200" dirty="0" smtClean="0">
                <a:solidFill>
                  <a:prstClr val="black"/>
                </a:solidFill>
                <a:latin typeface="Candara" charset="0"/>
                <a:ea typeface="ＭＳ Ｐゴシック" charset="0"/>
                <a:cs typeface="Candara" charset="0"/>
              </a:rPr>
              <a:t>the </a:t>
            </a:r>
            <a:r>
              <a:rPr lang="en-US" sz="2300" b="1" kern="1200" dirty="0" smtClean="0">
                <a:solidFill>
                  <a:prstClr val="black"/>
                </a:solidFill>
                <a:latin typeface="Candara" charset="0"/>
                <a:ea typeface="ＭＳ Ｐゴシック" charset="0"/>
                <a:cs typeface="Candara" charset="0"/>
              </a:rPr>
              <a:t>Christian </a:t>
            </a:r>
            <a:r>
              <a:rPr lang="en-US" sz="2300" b="1" kern="1200" dirty="0" smtClean="0">
                <a:solidFill>
                  <a:prstClr val="black"/>
                </a:solidFill>
                <a:latin typeface="Candara" charset="0"/>
                <a:ea typeface="ＭＳ Ｐゴシック" charset="0"/>
                <a:cs typeface="Candara" charset="0"/>
              </a:rPr>
              <a:t>life is not just to go to heaven.</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goal is to see God’s vision for us and to become who God desires to be (i.e., to be more Christlike)!</a:t>
            </a:r>
            <a:endParaRPr lang="en-US" sz="2200" i="1" dirty="0">
              <a:latin typeface="Candara"/>
              <a:cs typeface="Candara"/>
            </a:endParaRPr>
          </a:p>
        </p:txBody>
      </p:sp>
    </p:spTree>
    <p:extLst>
      <p:ext uri="{BB962C8B-B14F-4D97-AF65-F5344CB8AC3E}">
        <p14:creationId xmlns:p14="http://schemas.microsoft.com/office/powerpoint/2010/main" val="3700808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838200"/>
          </a:xfrm>
        </p:spPr>
        <p:txBody>
          <a:bodyPr/>
          <a:lstStyle/>
          <a:p>
            <a:r>
              <a:rPr lang="en-US" sz="3200" b="1" dirty="0" smtClean="0">
                <a:latin typeface="Candara" charset="0"/>
                <a:ea typeface="MS PGothic" charset="0"/>
                <a:cs typeface="Arial" charset="0"/>
              </a:rPr>
              <a:t>SO, WHAT NOW?</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1" y="1524000"/>
            <a:ext cx="8686799" cy="5181600"/>
          </a:xfrm>
        </p:spPr>
        <p:txBody>
          <a:bodyPr/>
          <a:lstStyle/>
          <a:p>
            <a:pPr marL="461963" lvl="0" indent="-461963">
              <a:buAutoNum type="arabicParenR"/>
              <a:defRPr/>
            </a:pPr>
            <a:r>
              <a:rPr lang="en-US" sz="2400" b="1" spc="-10" dirty="0" smtClean="0">
                <a:solidFill>
                  <a:srgbClr val="000000"/>
                </a:solidFill>
                <a:latin typeface="Candara" charset="0"/>
                <a:ea typeface="MS PGothic" charset="0"/>
                <a:cs typeface="Arial" charset="0"/>
              </a:rPr>
              <a:t>Begin with </a:t>
            </a:r>
            <a:r>
              <a:rPr lang="en-US" sz="2400" b="1" spc="-10" dirty="0" smtClean="0">
                <a:solidFill>
                  <a:srgbClr val="FF0000"/>
                </a:solidFill>
                <a:latin typeface="Candara" charset="0"/>
                <a:ea typeface="MS PGothic" charset="0"/>
                <a:cs typeface="Arial" charset="0"/>
              </a:rPr>
              <a:t>a VISION of God for you</a:t>
            </a:r>
            <a:r>
              <a:rPr lang="en-US" sz="2400" b="1" spc="-10" dirty="0" smtClean="0">
                <a:solidFill>
                  <a:srgbClr val="000000"/>
                </a:solidFill>
                <a:latin typeface="Candara" charset="0"/>
                <a:ea typeface="MS PGothic" charset="0"/>
                <a:cs typeface="Arial" charset="0"/>
              </a:rPr>
              <a:t>—ask yourself, “Do I like who I am becoming?”</a:t>
            </a:r>
            <a:endParaRPr lang="en-US" sz="2400" b="1" spc="-10" dirty="0" smtClean="0">
              <a:latin typeface="Candara" charset="0"/>
              <a:ea typeface="MS PGothic" charset="0"/>
              <a:cs typeface="Arial" charset="0"/>
            </a:endParaRPr>
          </a:p>
          <a:p>
            <a:pPr marL="461963" lvl="0" indent="-461963">
              <a:buAutoNum type="arabicParenR"/>
              <a:defRPr/>
            </a:pPr>
            <a:endParaRPr lang="en-US" sz="2000" b="1" spc="-10" dirty="0">
              <a:latin typeface="Candara" charset="0"/>
              <a:ea typeface="MS PGothic" charset="0"/>
              <a:cs typeface="Arial" charset="0"/>
            </a:endParaRPr>
          </a:p>
          <a:p>
            <a:pPr marL="461963" indent="-461963">
              <a:buFontTx/>
              <a:buAutoNum type="arabicParenR"/>
              <a:defRPr/>
            </a:pPr>
            <a:r>
              <a:rPr lang="en-US" sz="2400" b="1" spc="-10" dirty="0" smtClean="0">
                <a:solidFill>
                  <a:srgbClr val="000000"/>
                </a:solidFill>
                <a:latin typeface="Candara" charset="0"/>
                <a:ea typeface="MS PGothic" charset="0"/>
                <a:cs typeface="Arial" charset="0"/>
              </a:rPr>
              <a:t>Arrange your </a:t>
            </a:r>
            <a:r>
              <a:rPr lang="en-US" sz="2400" b="1" spc="-10" dirty="0">
                <a:solidFill>
                  <a:srgbClr val="000000"/>
                </a:solidFill>
                <a:latin typeface="Candara" charset="0"/>
                <a:ea typeface="MS PGothic" charset="0"/>
                <a:cs typeface="Arial" charset="0"/>
              </a:rPr>
              <a:t>life </a:t>
            </a:r>
            <a:r>
              <a:rPr lang="en-US" sz="2400" b="1" spc="-10" dirty="0" smtClean="0">
                <a:solidFill>
                  <a:srgbClr val="FF0000"/>
                </a:solidFill>
                <a:latin typeface="Candara" charset="0"/>
                <a:ea typeface="MS PGothic" charset="0"/>
                <a:cs typeface="Arial" charset="0"/>
              </a:rPr>
              <a:t>AROUND some spiritual disciplines </a:t>
            </a:r>
            <a:r>
              <a:rPr lang="en-US" sz="2400" b="1" spc="-10" dirty="0" smtClean="0">
                <a:solidFill>
                  <a:srgbClr val="000000"/>
                </a:solidFill>
                <a:latin typeface="Candara" charset="0"/>
                <a:ea typeface="MS PGothic" charset="0"/>
                <a:cs typeface="Arial" charset="0"/>
              </a:rPr>
              <a:t>through </a:t>
            </a:r>
            <a:r>
              <a:rPr lang="en-US" sz="2400" b="1" spc="-10" dirty="0">
                <a:solidFill>
                  <a:srgbClr val="000000"/>
                </a:solidFill>
                <a:latin typeface="Candara" charset="0"/>
                <a:ea typeface="MS PGothic" charset="0"/>
                <a:cs typeface="Arial" charset="0"/>
              </a:rPr>
              <a:t>which </a:t>
            </a:r>
            <a:r>
              <a:rPr lang="en-US" sz="2400" b="1" spc="-10" dirty="0" smtClean="0">
                <a:solidFill>
                  <a:srgbClr val="000000"/>
                </a:solidFill>
                <a:latin typeface="Candara" charset="0"/>
                <a:ea typeface="MS PGothic" charset="0"/>
                <a:cs typeface="Arial" charset="0"/>
              </a:rPr>
              <a:t>you can do </a:t>
            </a:r>
            <a:r>
              <a:rPr lang="en-US" sz="2400" b="1" spc="-10" dirty="0">
                <a:solidFill>
                  <a:srgbClr val="000000"/>
                </a:solidFill>
                <a:latin typeface="Candara" charset="0"/>
                <a:ea typeface="MS PGothic" charset="0"/>
                <a:cs typeface="Arial" charset="0"/>
              </a:rPr>
              <a:t>what </a:t>
            </a:r>
            <a:r>
              <a:rPr lang="en-US" sz="2400" b="1" spc="-10" dirty="0" smtClean="0">
                <a:solidFill>
                  <a:srgbClr val="000000"/>
                </a:solidFill>
                <a:latin typeface="Candara" charset="0"/>
                <a:ea typeface="MS PGothic" charset="0"/>
                <a:cs typeface="Arial" charset="0"/>
              </a:rPr>
              <a:t>you cannot now </a:t>
            </a:r>
            <a:r>
              <a:rPr lang="en-US" sz="2400" b="1" spc="-10" dirty="0">
                <a:solidFill>
                  <a:srgbClr val="000000"/>
                </a:solidFill>
                <a:latin typeface="Candara" charset="0"/>
                <a:ea typeface="MS PGothic" charset="0"/>
                <a:cs typeface="Arial" charset="0"/>
              </a:rPr>
              <a:t>do by direct effort. </a:t>
            </a:r>
          </a:p>
          <a:p>
            <a:pPr marL="461963" lvl="0" indent="-461963">
              <a:buAutoNum type="arabicParenR"/>
              <a:defRPr/>
            </a:pPr>
            <a:endParaRPr lang="en-US" sz="2000" b="1" spc="-10" dirty="0">
              <a:solidFill>
                <a:srgbClr val="000000"/>
              </a:solidFill>
              <a:latin typeface="Candara" charset="0"/>
              <a:ea typeface="MS PGothic" charset="0"/>
              <a:cs typeface="Arial" charset="0"/>
            </a:endParaRPr>
          </a:p>
          <a:p>
            <a:pPr marL="461963" lvl="0" indent="-461963">
              <a:buAutoNum type="arabicParenR"/>
              <a:defRPr/>
            </a:pPr>
            <a:r>
              <a:rPr lang="en-US" sz="2400" b="1" spc="-10" dirty="0" smtClean="0">
                <a:solidFill>
                  <a:srgbClr val="000000"/>
                </a:solidFill>
                <a:latin typeface="Candara" charset="0"/>
                <a:ea typeface="MS PGothic" charset="0"/>
                <a:cs typeface="Arial" charset="0"/>
              </a:rPr>
              <a:t>Train </a:t>
            </a:r>
            <a:r>
              <a:rPr lang="en-US" sz="2400" b="1" spc="-10" dirty="0" smtClean="0">
                <a:solidFill>
                  <a:srgbClr val="FF0000"/>
                </a:solidFill>
                <a:latin typeface="Candara" charset="0"/>
                <a:ea typeface="MS PGothic" charset="0"/>
                <a:cs typeface="Arial" charset="0"/>
              </a:rPr>
              <a:t>WITH OTHERS</a:t>
            </a:r>
            <a:r>
              <a:rPr lang="en-US" sz="2400" b="1" spc="-10" dirty="0" smtClean="0">
                <a:solidFill>
                  <a:srgbClr val="000000"/>
                </a:solidFill>
                <a:latin typeface="Candara" charset="0"/>
                <a:ea typeface="MS PGothic" charset="0"/>
                <a:cs typeface="Arial" charset="0"/>
              </a:rPr>
              <a:t>—for encouragement and accountability!</a:t>
            </a:r>
            <a:endParaRPr lang="en-US" sz="2400" b="1" spc="-1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1785349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a:t>In what ways are you convinced more of your need to </a:t>
            </a:r>
            <a:r>
              <a:rPr lang="en-US" dirty="0" smtClean="0"/>
              <a:t>take </a:t>
            </a:r>
            <a:r>
              <a:rPr lang="en-US" dirty="0"/>
              <a:t>Jesus’ easy yoke by </a:t>
            </a:r>
            <a:r>
              <a:rPr lang="en-US" dirty="0" smtClean="0"/>
              <a:t>learning from </a:t>
            </a:r>
            <a:r>
              <a:rPr lang="en-US" dirty="0"/>
              <a:t>his overall lifestyle as a Christ-follower?</a:t>
            </a:r>
          </a:p>
          <a:p>
            <a:pPr marL="457200" lvl="0" indent="-457200">
              <a:buFont typeface="+mj-lt"/>
              <a:buAutoNum type="arabicPeriod"/>
            </a:pPr>
            <a:endParaRPr lang="en-US" sz="2000" dirty="0"/>
          </a:p>
          <a:p>
            <a:pPr marL="457200" lvl="0" indent="-457200">
              <a:buFont typeface="+mj-lt"/>
              <a:buAutoNum type="arabicPeriod"/>
            </a:pPr>
            <a:r>
              <a:rPr lang="en-US" dirty="0"/>
              <a:t>What is your first step toward having God’s vision of who you are becoming in Christ?</a:t>
            </a:r>
          </a:p>
          <a:p>
            <a:pPr marL="457200" lvl="0" indent="-457200">
              <a:buFont typeface="+mj-lt"/>
              <a:buAutoNum type="arabicPeriod"/>
            </a:pPr>
            <a:endParaRPr lang="en-US" sz="2000" dirty="0"/>
          </a:p>
          <a:p>
            <a:pPr marL="457200" lvl="0" indent="-457200">
              <a:buFont typeface="+mj-lt"/>
              <a:buAutoNum type="arabicPeriod"/>
            </a:pPr>
            <a:r>
              <a:rPr lang="en-US" dirty="0"/>
              <a:t>What would it mean for you to </a:t>
            </a:r>
            <a:r>
              <a:rPr lang="en-US" dirty="0" smtClean="0"/>
              <a:t>live a life of </a:t>
            </a:r>
            <a:r>
              <a:rPr lang="en-US" dirty="0"/>
              <a:t>rest and freedom this week through spiritual disciplines as means of grace?</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91837" y="2057400"/>
            <a:ext cx="8447362" cy="11430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Spiritual Disciplines</a:t>
            </a:r>
            <a:br>
              <a:rPr lang="en-US" sz="3600" b="1" i="1" dirty="0" smtClean="0">
                <a:effectLst>
                  <a:outerShdw blurRad="38100" dist="38100" dir="2700000" algn="tl">
                    <a:srgbClr val="DDDDDD"/>
                  </a:outerShdw>
                </a:effectLst>
                <a:latin typeface="Candara" charset="0"/>
                <a:ea typeface="MS PGothic" charset="0"/>
                <a:cs typeface="Arial" charset="0"/>
              </a:rPr>
            </a:br>
            <a:r>
              <a:rPr lang="en-US" sz="3600" b="1" i="1" dirty="0" smtClean="0">
                <a:effectLst>
                  <a:outerShdw blurRad="38100" dist="38100" dir="2700000" algn="tl">
                    <a:srgbClr val="DDDDDD"/>
                  </a:outerShdw>
                </a:effectLst>
                <a:latin typeface="Candara" charset="0"/>
                <a:ea typeface="MS PGothic" charset="0"/>
                <a:cs typeface="Arial" charset="0"/>
              </a:rPr>
              <a:t>as Means of Grace – Part 1</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276600"/>
            <a:ext cx="7813019" cy="22860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A Special Two-Part Message</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Matthew 11:28-30 &amp; Selected Scriptures</a:t>
            </a:r>
            <a:endParaRPr lang="en-US" sz="2600" i="1" dirty="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August 23,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935281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COMMON MISCONCEPTIONS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SPIRITUAL DISCIPLINES </a:t>
            </a:r>
          </a:p>
        </p:txBody>
      </p:sp>
      <p:sp>
        <p:nvSpPr>
          <p:cNvPr id="27651" name="Rectangle 3"/>
          <p:cNvSpPr>
            <a:spLocks noGrp="1" noChangeArrowheads="1"/>
          </p:cNvSpPr>
          <p:nvPr>
            <p:ph type="body" idx="1"/>
          </p:nvPr>
        </p:nvSpPr>
        <p:spPr>
          <a:xfrm>
            <a:off x="228600" y="1371600"/>
            <a:ext cx="8762999" cy="5486400"/>
          </a:xfrm>
        </p:spPr>
        <p:txBody>
          <a:bodyPr/>
          <a:lstStyle/>
          <a:p>
            <a:pPr marL="458788" indent="-458788">
              <a:spcBef>
                <a:spcPts val="400"/>
              </a:spcBef>
              <a:defRPr/>
            </a:pPr>
            <a:r>
              <a:rPr lang="en-US" sz="2400" b="1" dirty="0">
                <a:latin typeface="Candara" charset="0"/>
                <a:ea typeface="MS PGothic" charset="0"/>
                <a:cs typeface="Arial" charset="0"/>
              </a:rPr>
              <a:t>They are </a:t>
            </a:r>
            <a:r>
              <a:rPr lang="en-US" sz="2400" b="1" dirty="0">
                <a:solidFill>
                  <a:srgbClr val="FF0000"/>
                </a:solidFill>
                <a:latin typeface="Candara" charset="0"/>
                <a:ea typeface="MS PGothic" charset="0"/>
                <a:cs typeface="Arial" charset="0"/>
              </a:rPr>
              <a:t>for </a:t>
            </a:r>
            <a:r>
              <a:rPr lang="en-US" sz="2400" b="1" dirty="0" smtClean="0">
                <a:solidFill>
                  <a:srgbClr val="FF0000"/>
                </a:solidFill>
                <a:latin typeface="Candara" charset="0"/>
                <a:ea typeface="MS PGothic" charset="0"/>
                <a:cs typeface="Arial" charset="0"/>
              </a:rPr>
              <a:t>spiritual giants </a:t>
            </a:r>
            <a:r>
              <a:rPr lang="en-US" sz="2400" b="1" dirty="0">
                <a:solidFill>
                  <a:srgbClr val="FF0000"/>
                </a:solidFill>
                <a:latin typeface="Candara" charset="0"/>
                <a:ea typeface="MS PGothic" charset="0"/>
                <a:cs typeface="Arial" charset="0"/>
              </a:rPr>
              <a:t>not for ordinary people </a:t>
            </a:r>
            <a:r>
              <a:rPr lang="en-US" sz="2400" b="1" dirty="0">
                <a:latin typeface="Candara" charset="0"/>
                <a:ea typeface="MS PGothic" charset="0"/>
                <a:cs typeface="Arial" charset="0"/>
              </a:rPr>
              <a:t>like me. </a:t>
            </a:r>
            <a:endParaRPr lang="en-US" sz="800" b="1" dirty="0">
              <a:solidFill>
                <a:srgbClr val="FF0000"/>
              </a:solidFill>
              <a:latin typeface="Candara" charset="0"/>
              <a:ea typeface="MS PGothic" charset="0"/>
              <a:cs typeface="Arial" charset="0"/>
            </a:endParaRPr>
          </a:p>
          <a:p>
            <a:pPr marL="458788" indent="-458788">
              <a:spcBef>
                <a:spcPts val="400"/>
              </a:spcBef>
              <a:defRPr/>
            </a:pPr>
            <a:r>
              <a:rPr lang="en-US" sz="2400" b="1" dirty="0">
                <a:latin typeface="Candara" charset="0"/>
                <a:ea typeface="MS PGothic" charset="0"/>
                <a:cs typeface="Arial" charset="0"/>
              </a:rPr>
              <a:t>They are </a:t>
            </a:r>
            <a:r>
              <a:rPr lang="en-US" sz="2400" b="1" dirty="0">
                <a:solidFill>
                  <a:srgbClr val="FF0000"/>
                </a:solidFill>
                <a:latin typeface="Candara" charset="0"/>
                <a:ea typeface="MS PGothic" charset="0"/>
                <a:cs typeface="Arial" charset="0"/>
              </a:rPr>
              <a:t>“</a:t>
            </a:r>
            <a:r>
              <a:rPr lang="en-US" sz="2400" b="1" dirty="0" smtClean="0">
                <a:solidFill>
                  <a:srgbClr val="FF0000"/>
                </a:solidFill>
                <a:latin typeface="Candara" charset="0"/>
                <a:ea typeface="MS PGothic" charset="0"/>
                <a:cs typeface="Arial" charset="0"/>
              </a:rPr>
              <a:t>spiritual,” </a:t>
            </a:r>
            <a:r>
              <a:rPr lang="en-US" sz="2400" b="1" dirty="0">
                <a:solidFill>
                  <a:srgbClr val="FF0000"/>
                </a:solidFill>
                <a:latin typeface="Candara" charset="0"/>
                <a:ea typeface="MS PGothic" charset="0"/>
                <a:cs typeface="Arial" charset="0"/>
              </a:rPr>
              <a:t>so somehow their effect </a:t>
            </a:r>
            <a:r>
              <a:rPr lang="en-US" sz="2400" b="1" dirty="0" smtClean="0">
                <a:solidFill>
                  <a:srgbClr val="FF0000"/>
                </a:solidFill>
                <a:latin typeface="Candara" charset="0"/>
                <a:ea typeface="MS PGothic" charset="0"/>
                <a:cs typeface="Arial" charset="0"/>
              </a:rPr>
              <a:t>must </a:t>
            </a:r>
            <a:r>
              <a:rPr lang="en-US" sz="2400" b="1" dirty="0">
                <a:solidFill>
                  <a:srgbClr val="FF0000"/>
                </a:solidFill>
                <a:latin typeface="Candara" charset="0"/>
                <a:ea typeface="MS PGothic" charset="0"/>
                <a:cs typeface="Arial" charset="0"/>
              </a:rPr>
              <a:t>be mysteriously </a:t>
            </a:r>
            <a:r>
              <a:rPr lang="en-US" sz="2400" b="1" dirty="0" smtClean="0">
                <a:solidFill>
                  <a:srgbClr val="FF0000"/>
                </a:solidFill>
                <a:latin typeface="Candara" charset="0"/>
                <a:ea typeface="MS PGothic" charset="0"/>
                <a:cs typeface="Arial" charset="0"/>
              </a:rPr>
              <a:t>immediate </a:t>
            </a:r>
            <a:r>
              <a:rPr lang="en-US" sz="2400" b="1" dirty="0" smtClean="0">
                <a:latin typeface="Candara" charset="0"/>
                <a:ea typeface="MS PGothic" charset="0"/>
                <a:cs typeface="Arial" charset="0"/>
              </a:rPr>
              <a:t>when I practice them.</a:t>
            </a:r>
            <a:endParaRPr lang="en-US" sz="800" b="1" dirty="0">
              <a:latin typeface="Candara" charset="0"/>
              <a:ea typeface="MS PGothic" charset="0"/>
              <a:cs typeface="Arial" charset="0"/>
            </a:endParaRPr>
          </a:p>
          <a:p>
            <a:pPr marL="458788" indent="-458788">
              <a:spcBef>
                <a:spcPts val="400"/>
              </a:spcBef>
              <a:defRPr/>
            </a:pPr>
            <a:r>
              <a:rPr lang="en-US" sz="2400" b="1" dirty="0">
                <a:latin typeface="Candara" charset="0"/>
                <a:ea typeface="MS PGothic" charset="0"/>
                <a:cs typeface="Arial" charset="0"/>
              </a:rPr>
              <a:t>They are </a:t>
            </a:r>
            <a:r>
              <a:rPr lang="en-US" sz="2400" b="1" dirty="0">
                <a:solidFill>
                  <a:srgbClr val="FF0000"/>
                </a:solidFill>
                <a:latin typeface="Candara" charset="0"/>
                <a:ea typeface="MS PGothic" charset="0"/>
                <a:cs typeface="Arial" charset="0"/>
              </a:rPr>
              <a:t>an end in themselves</a:t>
            </a:r>
            <a:r>
              <a:rPr lang="en-US" sz="2400" b="1" dirty="0">
                <a:latin typeface="Candara" charset="0"/>
                <a:ea typeface="MS PGothic" charset="0"/>
                <a:cs typeface="Arial" charset="0"/>
              </a:rPr>
              <a:t>—i.e., </a:t>
            </a:r>
            <a:r>
              <a:rPr lang="en-US" sz="2400" b="1" dirty="0" smtClean="0">
                <a:latin typeface="Candara" charset="0"/>
                <a:ea typeface="MS PGothic" charset="0"/>
                <a:cs typeface="Arial" charset="0"/>
              </a:rPr>
              <a:t>they are the signs </a:t>
            </a:r>
            <a:r>
              <a:rPr lang="en-US" sz="2400" b="1" dirty="0">
                <a:latin typeface="Candara" charset="0"/>
                <a:ea typeface="MS PGothic" charset="0"/>
                <a:cs typeface="Arial" charset="0"/>
              </a:rPr>
              <a:t>of </a:t>
            </a:r>
            <a:r>
              <a:rPr lang="en-US" sz="2400" b="1" dirty="0" smtClean="0">
                <a:latin typeface="Candara" charset="0"/>
                <a:ea typeface="MS PGothic" charset="0"/>
                <a:cs typeface="Arial" charset="0"/>
              </a:rPr>
              <a:t>my spiritual </a:t>
            </a:r>
            <a:r>
              <a:rPr lang="en-US" sz="2400" b="1" dirty="0">
                <a:latin typeface="Candara" charset="0"/>
                <a:ea typeface="MS PGothic" charset="0"/>
                <a:cs typeface="Arial" charset="0"/>
              </a:rPr>
              <a:t>maturity. </a:t>
            </a:r>
            <a:endParaRPr lang="en-US" sz="800" b="1" dirty="0">
              <a:latin typeface="Candara" charset="0"/>
              <a:ea typeface="MS PGothic" charset="0"/>
              <a:cs typeface="Arial" charset="0"/>
            </a:endParaRPr>
          </a:p>
          <a:p>
            <a:pPr marL="458788" indent="-458788">
              <a:spcBef>
                <a:spcPts val="400"/>
              </a:spcBef>
              <a:defRPr/>
            </a:pPr>
            <a:r>
              <a:rPr lang="en-US" sz="2400" b="1" dirty="0">
                <a:latin typeface="Candara" charset="0"/>
                <a:ea typeface="MS PGothic" charset="0"/>
                <a:cs typeface="Arial" charset="0"/>
              </a:rPr>
              <a:t>They are </a:t>
            </a:r>
            <a:r>
              <a:rPr lang="en-US" sz="2400" b="1" dirty="0">
                <a:solidFill>
                  <a:srgbClr val="FF0000"/>
                </a:solidFill>
                <a:latin typeface="Candara" charset="0"/>
                <a:ea typeface="MS PGothic" charset="0"/>
                <a:cs typeface="Arial" charset="0"/>
              </a:rPr>
              <a:t>a burdensome </a:t>
            </a:r>
            <a:r>
              <a:rPr lang="en-US" sz="2400" b="1" dirty="0" smtClean="0">
                <a:solidFill>
                  <a:srgbClr val="FF0000"/>
                </a:solidFill>
                <a:latin typeface="Candara" charset="0"/>
                <a:ea typeface="MS PGothic" charset="0"/>
                <a:cs typeface="Arial" charset="0"/>
              </a:rPr>
              <a:t>duty </a:t>
            </a:r>
            <a:r>
              <a:rPr lang="en-US" sz="2400" b="1" dirty="0" smtClean="0">
                <a:latin typeface="Candara" charset="0"/>
                <a:ea typeface="MS PGothic" charset="0"/>
                <a:cs typeface="Arial" charset="0"/>
              </a:rPr>
              <a:t>in which I will always feel guilty.</a:t>
            </a:r>
            <a:endParaRPr lang="en-US" sz="2400" b="1" dirty="0">
              <a:solidFill>
                <a:srgbClr val="FF0000"/>
              </a:solidFill>
              <a:latin typeface="Candara" charset="0"/>
              <a:ea typeface="MS PGothic" charset="0"/>
              <a:cs typeface="Arial" charset="0"/>
            </a:endParaRPr>
          </a:p>
          <a:p>
            <a:pPr marL="0" indent="0" algn="ctr">
              <a:buNone/>
              <a:defRPr/>
            </a:pPr>
            <a:endParaRPr lang="en-US" sz="1000" b="1" dirty="0">
              <a:latin typeface="Candara" charset="0"/>
              <a:ea typeface="MS PGothic" charset="0"/>
              <a:cs typeface="Arial" charset="0"/>
            </a:endParaRPr>
          </a:p>
          <a:p>
            <a:pPr marL="0" indent="0" algn="ctr">
              <a:spcBef>
                <a:spcPts val="0"/>
              </a:spcBef>
              <a:buNone/>
              <a:defRPr/>
            </a:pPr>
            <a:r>
              <a:rPr lang="en-US" sz="2200" i="1" dirty="0">
                <a:latin typeface="Candara" charset="0"/>
                <a:ea typeface="MS PGothic" charset="0"/>
                <a:cs typeface="Arial" charset="0"/>
              </a:rPr>
              <a:t>Joy is the keynote for all the Disciplines. </a:t>
            </a:r>
            <a:br>
              <a:rPr lang="en-US" sz="2200" i="1" dirty="0">
                <a:latin typeface="Candara" charset="0"/>
                <a:ea typeface="MS PGothic" charset="0"/>
                <a:cs typeface="Arial" charset="0"/>
              </a:rPr>
            </a:br>
            <a:r>
              <a:rPr lang="en-US" sz="2200" i="1" dirty="0">
                <a:latin typeface="Candara" charset="0"/>
                <a:ea typeface="MS PGothic" charset="0"/>
                <a:cs typeface="Arial" charset="0"/>
              </a:rPr>
              <a:t>The purpose of the Disciplines is liberation</a:t>
            </a:r>
            <a:br>
              <a:rPr lang="en-US" sz="2200" i="1" dirty="0">
                <a:latin typeface="Candara" charset="0"/>
                <a:ea typeface="MS PGothic" charset="0"/>
                <a:cs typeface="Arial" charset="0"/>
              </a:rPr>
            </a:br>
            <a:r>
              <a:rPr lang="en-US" sz="2200" i="1" dirty="0">
                <a:latin typeface="Candara" charset="0"/>
                <a:ea typeface="MS PGothic" charset="0"/>
                <a:cs typeface="Arial" charset="0"/>
              </a:rPr>
              <a:t> from the stifling slavery to self-interest and fear.</a:t>
            </a:r>
            <a:br>
              <a:rPr lang="en-US" sz="2200" i="1" dirty="0">
                <a:latin typeface="Candara" charset="0"/>
                <a:ea typeface="MS PGothic" charset="0"/>
                <a:cs typeface="Arial" charset="0"/>
              </a:rPr>
            </a:br>
            <a:r>
              <a:rPr lang="en-US" sz="2200" i="1" dirty="0">
                <a:latin typeface="Candara" charset="0"/>
                <a:ea typeface="MS PGothic" charset="0"/>
                <a:cs typeface="Arial" charset="0"/>
              </a:rPr>
              <a:t> When the inner spirit is liberated from all that weighs</a:t>
            </a:r>
            <a:br>
              <a:rPr lang="en-US" sz="2200" i="1" dirty="0">
                <a:latin typeface="Candara" charset="0"/>
                <a:ea typeface="MS PGothic" charset="0"/>
                <a:cs typeface="Arial" charset="0"/>
              </a:rPr>
            </a:br>
            <a:r>
              <a:rPr lang="en-US" sz="2200" i="1" dirty="0">
                <a:latin typeface="Candara" charset="0"/>
                <a:ea typeface="MS PGothic" charset="0"/>
                <a:cs typeface="Arial" charset="0"/>
              </a:rPr>
              <a:t> it down, it can hardly be described as dull drudgery. </a:t>
            </a:r>
            <a:br>
              <a:rPr lang="en-US" sz="2200" i="1" dirty="0">
                <a:latin typeface="Candara" charset="0"/>
                <a:ea typeface="MS PGothic" charset="0"/>
                <a:cs typeface="Arial" charset="0"/>
              </a:rPr>
            </a:br>
            <a:r>
              <a:rPr lang="en-US" sz="2200" i="1" dirty="0">
                <a:latin typeface="Candara" charset="0"/>
                <a:ea typeface="MS PGothic" charset="0"/>
                <a:cs typeface="Arial" charset="0"/>
              </a:rPr>
              <a:t>Singing, dancing, even shouting characterize</a:t>
            </a:r>
            <a:br>
              <a:rPr lang="en-US" sz="2200" i="1" dirty="0">
                <a:latin typeface="Candara" charset="0"/>
                <a:ea typeface="MS PGothic" charset="0"/>
                <a:cs typeface="Arial" charset="0"/>
              </a:rPr>
            </a:br>
            <a:r>
              <a:rPr lang="en-US" sz="2200" i="1" dirty="0">
                <a:latin typeface="Candara" charset="0"/>
                <a:ea typeface="MS PGothic" charset="0"/>
                <a:cs typeface="Arial" charset="0"/>
              </a:rPr>
              <a:t> the Disciplines of the spiritual life!</a:t>
            </a:r>
            <a:br>
              <a:rPr lang="en-US" sz="2200" i="1" dirty="0">
                <a:latin typeface="Candara" charset="0"/>
                <a:ea typeface="MS PGothic" charset="0"/>
                <a:cs typeface="Arial" charset="0"/>
              </a:rPr>
            </a:br>
            <a:r>
              <a:rPr lang="en-US" sz="2200" i="1" dirty="0">
                <a:latin typeface="Candara" charset="0"/>
                <a:ea typeface="MS PGothic" charset="0"/>
                <a:cs typeface="Arial" charset="0"/>
              </a:rPr>
              <a:t>Richard Foster</a:t>
            </a:r>
          </a:p>
          <a:p>
            <a:pPr marL="0" indent="0" algn="ctr">
              <a:buNone/>
              <a:defRPr/>
            </a:pPr>
            <a:endParaRPr lang="en-US" sz="2200" i="1" dirty="0">
              <a:latin typeface="Candara" charset="0"/>
              <a:ea typeface="MS PGothic" charset="0"/>
              <a:cs typeface="Arial" charset="0"/>
            </a:endParaRPr>
          </a:p>
        </p:txBody>
      </p:sp>
    </p:spTree>
    <p:extLst>
      <p:ext uri="{BB962C8B-B14F-4D97-AF65-F5344CB8AC3E}">
        <p14:creationId xmlns:p14="http://schemas.microsoft.com/office/powerpoint/2010/main" val="1820872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THE INVITATION: R</a:t>
            </a:r>
            <a:r>
              <a:rPr lang="en-US" sz="2800" b="1" dirty="0" smtClean="0">
                <a:latin typeface="Candara" charset="0"/>
                <a:ea typeface="MS PGothic" charset="0"/>
                <a:cs typeface="Arial" charset="0"/>
              </a:rPr>
              <a:t>EST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BY TAKING A </a:t>
            </a:r>
            <a:r>
              <a:rPr lang="en-US" sz="2800" b="1" dirty="0">
                <a:latin typeface="Candara" charset="0"/>
                <a:ea typeface="MS PGothic" charset="0"/>
                <a:cs typeface="Arial" charset="0"/>
              </a:rPr>
              <a:t>YOKE UPON OURSELVES? </a:t>
            </a:r>
          </a:p>
        </p:txBody>
      </p:sp>
      <p:sp>
        <p:nvSpPr>
          <p:cNvPr id="27651" name="Rectangle 3"/>
          <p:cNvSpPr>
            <a:spLocks noGrp="1" noChangeArrowheads="1"/>
          </p:cNvSpPr>
          <p:nvPr>
            <p:ph type="body" idx="1"/>
          </p:nvPr>
        </p:nvSpPr>
        <p:spPr>
          <a:xfrm>
            <a:off x="153950" y="1371600"/>
            <a:ext cx="8913850" cy="5486400"/>
          </a:xfrm>
        </p:spPr>
        <p:txBody>
          <a:bodyPr/>
          <a:lstStyle/>
          <a:p>
            <a:pPr marL="0" lvl="0" indent="0" algn="ctr">
              <a:spcBef>
                <a:spcPts val="0"/>
              </a:spcBef>
              <a:buNone/>
              <a:defRPr/>
            </a:pPr>
            <a:r>
              <a:rPr lang="en-US" sz="2200" i="1" dirty="0" smtClean="0">
                <a:solidFill>
                  <a:srgbClr val="000000"/>
                </a:solidFill>
                <a:latin typeface="Candara" charset="0"/>
                <a:ea typeface="MS PGothic" charset="0"/>
                <a:cs typeface="Arial" charset="0"/>
              </a:rPr>
              <a:t>“</a:t>
            </a:r>
            <a:r>
              <a:rPr lang="en-US" sz="2200" i="1" baseline="30000" dirty="0" smtClean="0">
                <a:solidFill>
                  <a:srgbClr val="000000"/>
                </a:solidFill>
                <a:latin typeface="Candara" charset="0"/>
                <a:ea typeface="MS PGothic" charset="0"/>
                <a:cs typeface="Arial" charset="0"/>
              </a:rPr>
              <a:t>28</a:t>
            </a:r>
            <a:r>
              <a:rPr lang="en-US" sz="2200" i="1" dirty="0">
                <a:solidFill>
                  <a:srgbClr val="000000"/>
                </a:solidFill>
                <a:latin typeface="Candara" charset="0"/>
                <a:ea typeface="MS PGothic" charset="0"/>
                <a:cs typeface="Arial" charset="0"/>
              </a:rPr>
              <a:t> </a:t>
            </a:r>
            <a:r>
              <a:rPr lang="en-US" sz="2200" i="1" dirty="0" smtClean="0">
                <a:solidFill>
                  <a:srgbClr val="000000"/>
                </a:solidFill>
                <a:latin typeface="Candara" charset="0"/>
                <a:ea typeface="MS PGothic" charset="0"/>
                <a:cs typeface="Arial" charset="0"/>
              </a:rPr>
              <a:t>Come </a:t>
            </a:r>
            <a:r>
              <a:rPr lang="en-US" sz="2200" i="1" dirty="0">
                <a:solidFill>
                  <a:srgbClr val="000000"/>
                </a:solidFill>
                <a:latin typeface="Candara" charset="0"/>
                <a:ea typeface="MS PGothic" charset="0"/>
                <a:cs typeface="Arial" charset="0"/>
              </a:rPr>
              <a:t>to me, all who labor and </a:t>
            </a:r>
            <a:br>
              <a:rPr lang="en-US" sz="2200" i="1" dirty="0">
                <a:solidFill>
                  <a:srgbClr val="000000"/>
                </a:solidFill>
                <a:latin typeface="Candara" charset="0"/>
                <a:ea typeface="MS PGothic" charset="0"/>
                <a:cs typeface="Arial" charset="0"/>
              </a:rPr>
            </a:br>
            <a:r>
              <a:rPr lang="en-US" sz="2200" i="1" dirty="0">
                <a:solidFill>
                  <a:srgbClr val="000000"/>
                </a:solidFill>
                <a:latin typeface="Candara" charset="0"/>
                <a:ea typeface="MS PGothic" charset="0"/>
                <a:cs typeface="Arial" charset="0"/>
              </a:rPr>
              <a:t>are heavy laden, and I will give you rest. </a:t>
            </a:r>
            <a:br>
              <a:rPr lang="en-US" sz="2200" i="1" dirty="0">
                <a:solidFill>
                  <a:srgbClr val="000000"/>
                </a:solidFill>
                <a:latin typeface="Candara" charset="0"/>
                <a:ea typeface="MS PGothic" charset="0"/>
                <a:cs typeface="Arial" charset="0"/>
              </a:rPr>
            </a:br>
            <a:r>
              <a:rPr lang="en-US" sz="2200" i="1" baseline="30000" dirty="0">
                <a:solidFill>
                  <a:srgbClr val="000000"/>
                </a:solidFill>
                <a:latin typeface="Candara" charset="0"/>
                <a:ea typeface="MS PGothic" charset="0"/>
                <a:cs typeface="Arial" charset="0"/>
              </a:rPr>
              <a:t>29</a:t>
            </a:r>
            <a:r>
              <a:rPr lang="en-US" sz="2200" i="1" dirty="0">
                <a:solidFill>
                  <a:srgbClr val="000000"/>
                </a:solidFill>
                <a:latin typeface="Candara" charset="0"/>
                <a:ea typeface="MS PGothic" charset="0"/>
                <a:cs typeface="Arial" charset="0"/>
              </a:rPr>
              <a:t> Take my yoke upon you, and learn from me,</a:t>
            </a:r>
            <a:br>
              <a:rPr lang="en-US" sz="2200" i="1" dirty="0">
                <a:solidFill>
                  <a:srgbClr val="000000"/>
                </a:solidFill>
                <a:latin typeface="Candara" charset="0"/>
                <a:ea typeface="MS PGothic" charset="0"/>
                <a:cs typeface="Arial" charset="0"/>
              </a:rPr>
            </a:br>
            <a:r>
              <a:rPr lang="en-US" sz="2200" i="1" dirty="0">
                <a:solidFill>
                  <a:srgbClr val="000000"/>
                </a:solidFill>
                <a:latin typeface="Candara" charset="0"/>
                <a:ea typeface="MS PGothic" charset="0"/>
                <a:cs typeface="Arial" charset="0"/>
              </a:rPr>
              <a:t> for I am gentle and lowly in heart, and you </a:t>
            </a:r>
            <a:br>
              <a:rPr lang="en-US" sz="2200" i="1" dirty="0">
                <a:solidFill>
                  <a:srgbClr val="000000"/>
                </a:solidFill>
                <a:latin typeface="Candara" charset="0"/>
                <a:ea typeface="MS PGothic" charset="0"/>
                <a:cs typeface="Arial" charset="0"/>
              </a:rPr>
            </a:br>
            <a:r>
              <a:rPr lang="en-US" sz="2200" i="1" dirty="0">
                <a:solidFill>
                  <a:srgbClr val="000000"/>
                </a:solidFill>
                <a:latin typeface="Candara" charset="0"/>
                <a:ea typeface="MS PGothic" charset="0"/>
                <a:cs typeface="Arial" charset="0"/>
              </a:rPr>
              <a:t>will find rest for your souls. </a:t>
            </a:r>
            <a:r>
              <a:rPr lang="en-US" sz="2200" i="1" baseline="30000" dirty="0">
                <a:solidFill>
                  <a:srgbClr val="000000"/>
                </a:solidFill>
                <a:latin typeface="Candara" charset="0"/>
                <a:ea typeface="MS PGothic" charset="0"/>
                <a:cs typeface="Arial" charset="0"/>
              </a:rPr>
              <a:t>30</a:t>
            </a:r>
            <a:r>
              <a:rPr lang="en-US" sz="2200" i="1" dirty="0">
                <a:solidFill>
                  <a:srgbClr val="000000"/>
                </a:solidFill>
                <a:latin typeface="Candara" charset="0"/>
                <a:ea typeface="MS PGothic" charset="0"/>
                <a:cs typeface="Arial" charset="0"/>
              </a:rPr>
              <a:t> For my yoke</a:t>
            </a:r>
            <a:br>
              <a:rPr lang="en-US" sz="2200" i="1" dirty="0">
                <a:solidFill>
                  <a:srgbClr val="000000"/>
                </a:solidFill>
                <a:latin typeface="Candara" charset="0"/>
                <a:ea typeface="MS PGothic" charset="0"/>
                <a:cs typeface="Arial" charset="0"/>
              </a:rPr>
            </a:br>
            <a:r>
              <a:rPr lang="en-US" sz="2200" i="1" dirty="0">
                <a:solidFill>
                  <a:srgbClr val="000000"/>
                </a:solidFill>
                <a:latin typeface="Candara" charset="0"/>
                <a:ea typeface="MS PGothic" charset="0"/>
                <a:cs typeface="Arial" charset="0"/>
              </a:rPr>
              <a:t> is easy, and my burden is light.”</a:t>
            </a:r>
            <a:br>
              <a:rPr lang="en-US" sz="2200" i="1" dirty="0">
                <a:solidFill>
                  <a:srgbClr val="000000"/>
                </a:solidFill>
                <a:latin typeface="Candara" charset="0"/>
                <a:ea typeface="MS PGothic" charset="0"/>
                <a:cs typeface="Arial" charset="0"/>
              </a:rPr>
            </a:br>
            <a:r>
              <a:rPr lang="en-US" sz="2200" i="1" dirty="0">
                <a:solidFill>
                  <a:srgbClr val="000000"/>
                </a:solidFill>
                <a:latin typeface="Candara" charset="0"/>
                <a:ea typeface="MS PGothic" charset="0"/>
                <a:cs typeface="Arial" charset="0"/>
              </a:rPr>
              <a:t>Matthew 11:28-</a:t>
            </a:r>
            <a:r>
              <a:rPr lang="en-US" sz="2200" i="1" dirty="0" smtClean="0">
                <a:solidFill>
                  <a:srgbClr val="000000"/>
                </a:solidFill>
                <a:latin typeface="Candara" charset="0"/>
                <a:ea typeface="MS PGothic" charset="0"/>
                <a:cs typeface="Arial" charset="0"/>
              </a:rPr>
              <a:t>30</a:t>
            </a:r>
            <a:endParaRPr lang="en-US" sz="2200" i="1" dirty="0">
              <a:solidFill>
                <a:srgbClr val="000000"/>
              </a:solidFill>
              <a:latin typeface="Candara" charset="0"/>
              <a:ea typeface="MS PGothic" charset="0"/>
              <a:cs typeface="Arial" charset="0"/>
            </a:endParaRPr>
          </a:p>
          <a:p>
            <a:pPr marL="0" lvl="0" indent="0" algn="ctr">
              <a:spcBef>
                <a:spcPts val="0"/>
              </a:spcBef>
              <a:buNone/>
              <a:defRPr/>
            </a:pPr>
            <a:endParaRPr lang="en-US" sz="800" b="1" dirty="0" smtClean="0">
              <a:latin typeface="Candara" charset="0"/>
              <a:ea typeface="MS PGothic" charset="0"/>
              <a:cs typeface="Arial" charset="0"/>
            </a:endParaRPr>
          </a:p>
          <a:p>
            <a:pPr marL="401637" defTabSz="457200">
              <a:spcBef>
                <a:spcPct val="0"/>
              </a:spcBef>
              <a:buFont typeface="Arial"/>
              <a:buChar char="•"/>
              <a:defRPr/>
            </a:pPr>
            <a:r>
              <a:rPr lang="en-US" sz="2300" b="1" kern="1200" dirty="0" smtClean="0">
                <a:solidFill>
                  <a:srgbClr val="FF0000"/>
                </a:solidFill>
                <a:latin typeface="Candara" charset="0"/>
                <a:ea typeface="ＭＳ Ｐゴシック" charset="0"/>
                <a:cs typeface="Candara" charset="0"/>
              </a:rPr>
              <a:t>TO WHOM: </a:t>
            </a:r>
            <a:r>
              <a:rPr lang="en-US" sz="2300" b="1" kern="1200" dirty="0" smtClean="0">
                <a:solidFill>
                  <a:prstClr val="black"/>
                </a:solidFill>
                <a:latin typeface="Candara" charset="0"/>
                <a:ea typeface="ＭＳ Ｐゴシック" charset="0"/>
                <a:cs typeface="Candara" charset="0"/>
              </a:rPr>
              <a:t>“</a:t>
            </a:r>
            <a:r>
              <a:rPr lang="en-US" sz="2300" b="1" kern="1200" dirty="0">
                <a:solidFill>
                  <a:prstClr val="black"/>
                </a:solidFill>
                <a:latin typeface="Candara" charset="0"/>
                <a:ea typeface="ＭＳ Ｐゴシック" charset="0"/>
                <a:cs typeface="Candara" charset="0"/>
              </a:rPr>
              <a:t>All who labor and are heavy laden”</a:t>
            </a:r>
          </a:p>
          <a:p>
            <a:pPr marL="401637" defTabSz="457200">
              <a:spcBef>
                <a:spcPct val="0"/>
              </a:spcBef>
              <a:buFont typeface="Arial"/>
              <a:buChar char="•"/>
              <a:defRPr/>
            </a:pPr>
            <a:r>
              <a:rPr lang="en-US" sz="2300" b="1" kern="1200" dirty="0" smtClean="0">
                <a:solidFill>
                  <a:srgbClr val="FF0000"/>
                </a:solidFill>
                <a:latin typeface="Candara" charset="0"/>
                <a:ea typeface="ＭＳ Ｐゴシック" charset="0"/>
                <a:cs typeface="Candara" charset="0"/>
              </a:rPr>
              <a:t>FOR WHAT: </a:t>
            </a:r>
            <a:r>
              <a:rPr lang="en-US" sz="2300" b="1" kern="1200" dirty="0" smtClean="0">
                <a:solidFill>
                  <a:prstClr val="black"/>
                </a:solidFill>
                <a:latin typeface="Candara" charset="0"/>
                <a:ea typeface="ＭＳ Ｐゴシック" charset="0"/>
                <a:cs typeface="Candara" charset="0"/>
              </a:rPr>
              <a:t>“</a:t>
            </a:r>
            <a:r>
              <a:rPr lang="en-US" sz="2300" b="1" kern="1200" dirty="0">
                <a:solidFill>
                  <a:prstClr val="black"/>
                </a:solidFill>
                <a:latin typeface="Candara" charset="0"/>
                <a:ea typeface="ＭＳ Ｐゴシック" charset="0"/>
                <a:cs typeface="Candara" charset="0"/>
              </a:rPr>
              <a:t>You will find rest for your souls”</a:t>
            </a:r>
          </a:p>
          <a:p>
            <a:pPr marL="401637" defTabSz="457200">
              <a:spcBef>
                <a:spcPct val="0"/>
              </a:spcBef>
              <a:buFont typeface="Arial"/>
              <a:buChar char="•"/>
              <a:defRPr/>
            </a:pPr>
            <a:r>
              <a:rPr lang="en-US" sz="2300" b="1" kern="1200" dirty="0" smtClean="0">
                <a:solidFill>
                  <a:srgbClr val="FF0000"/>
                </a:solidFill>
                <a:latin typeface="Candara" charset="0"/>
                <a:ea typeface="ＭＳ Ｐゴシック" charset="0"/>
                <a:cs typeface="Candara" charset="0"/>
              </a:rPr>
              <a:t>HOW: </a:t>
            </a:r>
            <a:r>
              <a:rPr lang="en-US" sz="2300" b="1" kern="1200" dirty="0">
                <a:solidFill>
                  <a:prstClr val="black"/>
                </a:solidFill>
                <a:latin typeface="Candara" charset="0"/>
                <a:ea typeface="ＭＳ Ｐゴシック" charset="0"/>
                <a:cs typeface="Candara" charset="0"/>
              </a:rPr>
              <a:t>“Take my yoke upon you and learn from me”</a:t>
            </a:r>
          </a:p>
          <a:p>
            <a:pPr marL="401637" defTabSz="457200">
              <a:spcBef>
                <a:spcPct val="0"/>
              </a:spcBef>
              <a:buFont typeface="Arial"/>
              <a:buChar char="•"/>
              <a:defRPr/>
            </a:pPr>
            <a:r>
              <a:rPr lang="en-US" sz="2300" b="1" kern="1200" dirty="0" smtClean="0">
                <a:solidFill>
                  <a:srgbClr val="FF0000"/>
                </a:solidFill>
                <a:latin typeface="Candara" charset="0"/>
                <a:ea typeface="ＭＳ Ｐゴシック" charset="0"/>
                <a:cs typeface="Candara" charset="0"/>
              </a:rPr>
              <a:t>WHY:  </a:t>
            </a:r>
            <a:r>
              <a:rPr lang="en-US" sz="2300" b="1" kern="1200" dirty="0">
                <a:solidFill>
                  <a:prstClr val="black"/>
                </a:solidFill>
                <a:latin typeface="Candara" charset="0"/>
                <a:ea typeface="ＭＳ Ｐゴシック" charset="0"/>
                <a:cs typeface="Candara" charset="0"/>
              </a:rPr>
              <a:t>“My yoke is easy, and my burden is light”</a:t>
            </a:r>
          </a:p>
          <a:p>
            <a:pPr lvl="1" indent="-342900" defTabSz="457200">
              <a:spcBef>
                <a:spcPct val="0"/>
              </a:spcBef>
              <a:buFont typeface="Wingdings" charset="2"/>
              <a:buChar char="Ø"/>
              <a:defRPr/>
            </a:pPr>
            <a:r>
              <a:rPr lang="en-US" sz="2200" kern="1200" dirty="0" smtClean="0">
                <a:solidFill>
                  <a:prstClr val="black"/>
                </a:solidFill>
                <a:latin typeface="Candara" charset="0"/>
                <a:ea typeface="ＭＳ Ｐゴシック" charset="0"/>
                <a:cs typeface="Candara" charset="0"/>
              </a:rPr>
              <a:t>Yoke means servitude and submission to something or someone.</a:t>
            </a:r>
            <a:endParaRPr lang="en-US" sz="2200" kern="1200" dirty="0">
              <a:solidFill>
                <a:prstClr val="black"/>
              </a:solidFill>
              <a:latin typeface="Candara" charset="0"/>
              <a:ea typeface="ＭＳ Ｐゴシック" charset="0"/>
              <a:cs typeface="Candara" charset="0"/>
            </a:endParaRPr>
          </a:p>
          <a:p>
            <a:pPr lvl="1" indent="-342900" defTabSz="457200">
              <a:spcBef>
                <a:spcPct val="0"/>
              </a:spcBef>
              <a:buFont typeface="Wingdings" charset="2"/>
              <a:buChar char="Ø"/>
              <a:defRPr/>
            </a:pPr>
            <a:r>
              <a:rPr lang="en-US" sz="2200" kern="1200" dirty="0" smtClean="0">
                <a:solidFill>
                  <a:prstClr val="black"/>
                </a:solidFill>
                <a:latin typeface="Candara" charset="0"/>
                <a:ea typeface="ＭＳ Ｐゴシック" charset="0"/>
                <a:cs typeface="Candara" charset="0"/>
              </a:rPr>
              <a:t>But, Jesus</a:t>
            </a:r>
            <a:r>
              <a:rPr lang="en-US" sz="2200" kern="1200" dirty="0">
                <a:solidFill>
                  <a:prstClr val="black"/>
                </a:solidFill>
                <a:latin typeface="Candara" charset="0"/>
                <a:ea typeface="ＭＳ Ｐゴシック" charset="0"/>
                <a:cs typeface="Candara" charset="0"/>
              </a:rPr>
              <a:t>’ yoke is easy and light as opposed to all other yokes.</a:t>
            </a:r>
          </a:p>
          <a:p>
            <a:pPr lvl="1" indent="-342900" defTabSz="457200">
              <a:spcBef>
                <a:spcPct val="0"/>
              </a:spcBef>
              <a:buFont typeface="Wingdings" charset="2"/>
              <a:buChar char="Ø"/>
              <a:defRPr/>
            </a:pPr>
            <a:r>
              <a:rPr lang="en-US" sz="2200" kern="1200" dirty="0" smtClean="0">
                <a:solidFill>
                  <a:prstClr val="black"/>
                </a:solidFill>
                <a:latin typeface="Candara" charset="0"/>
                <a:ea typeface="ＭＳ Ｐゴシック" charset="0"/>
                <a:cs typeface="Candara" charset="0"/>
              </a:rPr>
              <a:t>Hence, Jesus’ invitation is not to mere believism but </a:t>
            </a:r>
            <a:r>
              <a:rPr lang="en-US" sz="2200" i="1" kern="1200" dirty="0" smtClean="0">
                <a:solidFill>
                  <a:srgbClr val="FF0000"/>
                </a:solidFill>
                <a:latin typeface="Candara" charset="0"/>
                <a:ea typeface="ＭＳ Ｐゴシック" charset="0"/>
                <a:cs typeface="Candara" charset="0"/>
              </a:rPr>
              <a:t>to </a:t>
            </a:r>
            <a:r>
              <a:rPr lang="en-US" sz="2200" i="1" kern="1200" dirty="0">
                <a:solidFill>
                  <a:srgbClr val="FF0000"/>
                </a:solidFill>
                <a:latin typeface="Candara" charset="0"/>
                <a:ea typeface="ＭＳ Ｐゴシック" charset="0"/>
                <a:cs typeface="Candara" charset="0"/>
              </a:rPr>
              <a:t>a holistic life of </a:t>
            </a:r>
            <a:r>
              <a:rPr lang="en-US" sz="2200" i="1" kern="1200" dirty="0" smtClean="0">
                <a:solidFill>
                  <a:srgbClr val="FF0000"/>
                </a:solidFill>
                <a:latin typeface="Candara" charset="0"/>
                <a:ea typeface="ＭＳ Ｐゴシック" charset="0"/>
                <a:cs typeface="Candara" charset="0"/>
              </a:rPr>
              <a:t>relational discipleship to </a:t>
            </a:r>
            <a:r>
              <a:rPr lang="en-US" sz="2200" i="1" kern="1200" dirty="0">
                <a:solidFill>
                  <a:srgbClr val="FF0000"/>
                </a:solidFill>
                <a:latin typeface="Candara" charset="0"/>
                <a:ea typeface="ＭＳ Ｐゴシック" charset="0"/>
                <a:cs typeface="Candara" charset="0"/>
              </a:rPr>
              <a:t>Jesus</a:t>
            </a:r>
            <a:r>
              <a:rPr lang="en-US" sz="2200" kern="1200" dirty="0">
                <a:solidFill>
                  <a:srgbClr val="FF0000"/>
                </a:solidFill>
                <a:latin typeface="Candara" charset="0"/>
                <a:ea typeface="ＭＳ Ｐゴシック" charset="0"/>
                <a:cs typeface="Candara" charset="0"/>
              </a:rPr>
              <a:t> </a:t>
            </a:r>
            <a:r>
              <a:rPr lang="en-US" sz="2200" kern="1200" dirty="0">
                <a:solidFill>
                  <a:prstClr val="black"/>
                </a:solidFill>
                <a:latin typeface="Candara" charset="0"/>
                <a:ea typeface="ＭＳ Ｐゴシック" charset="0"/>
                <a:cs typeface="Candara" charset="0"/>
              </a:rPr>
              <a:t>as his apprentice/follower. </a:t>
            </a:r>
            <a:r>
              <a:rPr lang="en-US" sz="2200" kern="1200" dirty="0" smtClean="0">
                <a:solidFill>
                  <a:prstClr val="black"/>
                </a:solidFill>
                <a:latin typeface="Candara" charset="0"/>
                <a:ea typeface="ＭＳ Ｐゴシック" charset="0"/>
                <a:cs typeface="Candara" charset="0"/>
              </a:rPr>
              <a:t>Why?</a:t>
            </a:r>
            <a:endParaRPr lang="en-US" sz="2200"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2054415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189163" y="141105"/>
            <a:ext cx="8728518" cy="6617517"/>
          </a:xfrm>
        </p:spPr>
        <p:txBody>
          <a:bodyPr/>
          <a:lstStyle/>
          <a:p>
            <a:pPr algn="just">
              <a:spcBef>
                <a:spcPts val="0"/>
              </a:spcBef>
              <a:spcAft>
                <a:spcPts val="300"/>
              </a:spcAft>
            </a:pPr>
            <a:r>
              <a:rPr lang="en-US" sz="2500" dirty="0">
                <a:solidFill>
                  <a:srgbClr val="800000"/>
                </a:solidFill>
                <a:latin typeface="Candara" charset="0"/>
                <a:cs typeface="ＭＳ Ｐゴシック" charset="0"/>
              </a:rPr>
              <a:t>The Secret of the Easy Yoke</a:t>
            </a:r>
          </a:p>
          <a:p>
            <a:pPr algn="just">
              <a:spcBef>
                <a:spcPts val="0"/>
              </a:spcBef>
            </a:pPr>
            <a:r>
              <a:rPr lang="en-US" sz="2250" dirty="0" smtClean="0"/>
              <a:t>And </a:t>
            </a:r>
            <a:r>
              <a:rPr lang="en-US" sz="2250" dirty="0"/>
              <a:t>in this truth lies the secret of the easy yoke: the secret involves living as [Jesus] lived in the entirety of his life—adopting his overall lifestyle. Following “in his steps” cannot be equated with behaving as he did when he was “on the spot.” To live as Christ lived is to live as he did all his life. Our mistake is to think that following Jesus consists in loving our enemies, going the “second mile,” turning the other cheek, suffering patiently and hopefully—while living the rest of our lives just as everyone around us does. This is like the aspiring young baseball players mentioned earlier. It’s a strategy bound to fail and to make the way of Christ “difficult and left untried” . . . The secret of the easy yoke, then, is to learn from Christ how to live our total lives, how to invest all our time and our energies of mind and body as he did. We must learn how to follow his preparations, the disciplines for life in God’s rule that enabled him to receive his Father’s constant and effective support while doing his will. We have to discover how to enter into his disciplines from where we stand today—and no doubt, how to extend and amplify them to suit our needy cases.</a:t>
            </a:r>
          </a:p>
          <a:p>
            <a:pPr algn="r">
              <a:spcBef>
                <a:spcPts val="0"/>
              </a:spcBef>
            </a:pPr>
            <a:r>
              <a:rPr lang="en-US" sz="2250" dirty="0"/>
              <a:t>— Dallas Willard</a:t>
            </a:r>
          </a:p>
          <a:p>
            <a:pPr algn="r">
              <a:spcBef>
                <a:spcPts val="0"/>
              </a:spcBef>
            </a:pPr>
            <a:endParaRPr lang="en-US" sz="2250" dirty="0"/>
          </a:p>
          <a:p>
            <a:r>
              <a:rPr lang="en-US" sz="2250" dirty="0"/>
              <a:t> </a:t>
            </a:r>
          </a:p>
          <a:p>
            <a:r>
              <a:rPr lang="en-US" sz="2250" dirty="0"/>
              <a:t> </a:t>
            </a:r>
          </a:p>
        </p:txBody>
      </p:sp>
    </p:spTree>
    <p:extLst>
      <p:ext uri="{BB962C8B-B14F-4D97-AF65-F5344CB8AC3E}">
        <p14:creationId xmlns:p14="http://schemas.microsoft.com/office/powerpoint/2010/main" val="26504891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THE VISION: </a:t>
            </a:r>
            <a:r>
              <a:rPr lang="en-US" sz="2800" b="1" dirty="0" smtClean="0">
                <a:latin typeface="Candara" charset="0"/>
                <a:ea typeface="MS PGothic" charset="0"/>
                <a:cs typeface="Arial" charset="0"/>
              </a:rPr>
              <a:t>WHY </a:t>
            </a:r>
            <a:r>
              <a:rPr lang="en-US" sz="2800" b="1" dirty="0">
                <a:latin typeface="Candara" charset="0"/>
                <a:ea typeface="MS PGothic" charset="0"/>
                <a:cs typeface="Arial" charset="0"/>
              </a:rPr>
              <a:t>WE NEED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SPIRITUAL DISCIPLINES </a:t>
            </a:r>
            <a:r>
              <a:rPr lang="en-US" sz="2800" b="1" dirty="0">
                <a:latin typeface="Candara" charset="0"/>
                <a:ea typeface="MS PGothic" charset="0"/>
                <a:cs typeface="Arial" charset="0"/>
              </a:rPr>
              <a:t>AS CHRIST-FOLLOWERS</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smtClean="0">
                <a:solidFill>
                  <a:srgbClr val="000000"/>
                </a:solidFill>
                <a:latin typeface="Candara" charset="0"/>
                <a:ea typeface="MS PGothic" charset="0"/>
                <a:cs typeface="Arial" charset="0"/>
              </a:rPr>
              <a:t>1)    We </a:t>
            </a:r>
            <a:r>
              <a:rPr lang="en-US" sz="2400" b="1" spc="-10" dirty="0">
                <a:solidFill>
                  <a:srgbClr val="000000"/>
                </a:solidFill>
                <a:latin typeface="Candara" charset="0"/>
                <a:ea typeface="MS PGothic" charset="0"/>
                <a:cs typeface="Arial" charset="0"/>
              </a:rPr>
              <a:t>need spiritual disciplines because </a:t>
            </a:r>
            <a:r>
              <a:rPr lang="en-US" sz="2400" b="1" spc="-10" dirty="0">
                <a:solidFill>
                  <a:srgbClr val="FF0000"/>
                </a:solidFill>
                <a:latin typeface="Candara" charset="0"/>
                <a:ea typeface="MS PGothic" charset="0"/>
                <a:cs typeface="Arial" charset="0"/>
              </a:rPr>
              <a:t>Christian life is not a rowboat or motorboat but a SAILBOAT—living by </a:t>
            </a:r>
            <a:r>
              <a:rPr lang="en-US" sz="2400" b="1" spc="-10" dirty="0" smtClean="0">
                <a:solidFill>
                  <a:srgbClr val="FF0000"/>
                </a:solidFill>
                <a:latin typeface="Candara" charset="0"/>
                <a:ea typeface="MS PGothic" charset="0"/>
                <a:cs typeface="Arial" charset="0"/>
              </a:rPr>
              <a:t>grace.</a:t>
            </a:r>
          </a:p>
          <a:p>
            <a:pPr marL="0" indent="0" algn="ctr">
              <a:spcBef>
                <a:spcPts val="0"/>
              </a:spcBef>
              <a:buNone/>
            </a:pPr>
            <a:endParaRPr lang="en-US" sz="800" i="1" dirty="0" smtClean="0">
              <a:latin typeface="Candara"/>
              <a:cs typeface="Candara"/>
            </a:endParaRPr>
          </a:p>
          <a:p>
            <a:pPr marL="0" indent="0" algn="ctr">
              <a:spcBef>
                <a:spcPts val="0"/>
              </a:spcBef>
              <a:buNone/>
            </a:pPr>
            <a:r>
              <a:rPr lang="en-US" sz="2200" i="1" baseline="30000" dirty="0" smtClean="0">
                <a:latin typeface="Candara"/>
                <a:cs typeface="Candara"/>
              </a:rPr>
              <a:t>8</a:t>
            </a:r>
            <a:r>
              <a:rPr lang="en-US" sz="2200" i="1" dirty="0">
                <a:latin typeface="Candara"/>
                <a:cs typeface="Candara"/>
              </a:rPr>
              <a:t> The wind blows where it wishes, and you hear its </a:t>
            </a:r>
            <a:br>
              <a:rPr lang="en-US" sz="2200" i="1" dirty="0">
                <a:latin typeface="Candara"/>
                <a:cs typeface="Candara"/>
              </a:rPr>
            </a:br>
            <a:r>
              <a:rPr lang="en-US" sz="2200" i="1" dirty="0">
                <a:latin typeface="Candara"/>
                <a:cs typeface="Candara"/>
              </a:rPr>
              <a:t>sound, but you do not know where it comes from or where </a:t>
            </a:r>
            <a:br>
              <a:rPr lang="en-US" sz="2200" i="1" dirty="0">
                <a:latin typeface="Candara"/>
                <a:cs typeface="Candara"/>
              </a:rPr>
            </a:br>
            <a:r>
              <a:rPr lang="en-US" sz="2200" i="1" dirty="0">
                <a:latin typeface="Candara"/>
                <a:cs typeface="Candara"/>
              </a:rPr>
              <a:t>it goes. So it is with everyone who is born of the Spirit.”</a:t>
            </a:r>
          </a:p>
          <a:p>
            <a:pPr marL="0" indent="0" algn="ctr">
              <a:spcBef>
                <a:spcPts val="0"/>
              </a:spcBef>
              <a:buNone/>
            </a:pPr>
            <a:r>
              <a:rPr lang="en-US" sz="2200" i="1" dirty="0">
                <a:latin typeface="Candara"/>
                <a:cs typeface="Candara"/>
              </a:rPr>
              <a:t>John 3:</a:t>
            </a:r>
            <a:r>
              <a:rPr lang="en-US" sz="2200" i="1" dirty="0" smtClean="0">
                <a:latin typeface="Candara"/>
                <a:cs typeface="Candara"/>
              </a:rPr>
              <a:t>8</a:t>
            </a:r>
          </a:p>
          <a:p>
            <a:pPr marL="0" indent="0" algn="ctr">
              <a:spcBef>
                <a:spcPts val="0"/>
              </a:spcBef>
              <a:buNone/>
            </a:pPr>
            <a:endParaRPr lang="en-US" sz="1000" i="1" dirty="0">
              <a:latin typeface="Candara"/>
              <a:cs typeface="Candara"/>
            </a:endParaRPr>
          </a:p>
          <a:p>
            <a:pPr marL="0" indent="0" algn="ctr">
              <a:spcBef>
                <a:spcPts val="0"/>
              </a:spcBef>
              <a:buNone/>
            </a:pPr>
            <a:r>
              <a:rPr lang="en-US" sz="2200" i="1" baseline="30000" dirty="0">
                <a:latin typeface="Candara"/>
                <a:cs typeface="Candara"/>
              </a:rPr>
              <a:t>14</a:t>
            </a:r>
            <a:r>
              <a:rPr lang="en-US" sz="2200" i="1" dirty="0">
                <a:latin typeface="Candara"/>
                <a:cs typeface="Candara"/>
              </a:rPr>
              <a:t> For all who are led by the Spirit of God are sons of God. </a:t>
            </a:r>
            <a:br>
              <a:rPr lang="en-US" sz="2200" i="1" dirty="0">
                <a:latin typeface="Candara"/>
                <a:cs typeface="Candara"/>
              </a:rPr>
            </a:br>
            <a:r>
              <a:rPr lang="en-US" sz="2200" i="1" dirty="0">
                <a:latin typeface="Candara"/>
                <a:cs typeface="Candara"/>
              </a:rPr>
              <a:t>Romans 8:14</a:t>
            </a:r>
          </a:p>
          <a:p>
            <a:pPr marL="0" indent="0" algn="ctr">
              <a:spcBef>
                <a:spcPts val="0"/>
              </a:spcBef>
              <a:buNone/>
            </a:pPr>
            <a:endParaRPr lang="en-US" sz="1400" i="1" dirty="0">
              <a:latin typeface="Candara"/>
              <a:cs typeface="Candara"/>
            </a:endParaRPr>
          </a:p>
        </p:txBody>
      </p:sp>
    </p:spTree>
    <p:extLst>
      <p:ext uri="{BB962C8B-B14F-4D97-AF65-F5344CB8AC3E}">
        <p14:creationId xmlns:p14="http://schemas.microsoft.com/office/powerpoint/2010/main" val="2166660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THE VISION: </a:t>
            </a:r>
            <a:r>
              <a:rPr lang="en-US" sz="2800" b="1" dirty="0" smtClean="0">
                <a:latin typeface="Candara" charset="0"/>
                <a:ea typeface="MS PGothic" charset="0"/>
                <a:cs typeface="Arial" charset="0"/>
              </a:rPr>
              <a:t>WHY </a:t>
            </a:r>
            <a:r>
              <a:rPr lang="en-US" sz="2800" b="1" dirty="0">
                <a:latin typeface="Candara" charset="0"/>
                <a:ea typeface="MS PGothic" charset="0"/>
                <a:cs typeface="Arial" charset="0"/>
              </a:rPr>
              <a:t>WE NEED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SPIRITUAL DISCIPLINES </a:t>
            </a:r>
            <a:r>
              <a:rPr lang="en-US" sz="2800" b="1" dirty="0">
                <a:latin typeface="Candara" charset="0"/>
                <a:ea typeface="MS PGothic" charset="0"/>
                <a:cs typeface="Arial" charset="0"/>
              </a:rPr>
              <a:t>AS CHRIST-FOLLOWERS</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smtClean="0">
                <a:solidFill>
                  <a:srgbClr val="000000"/>
                </a:solidFill>
                <a:latin typeface="Candara" charset="0"/>
                <a:ea typeface="MS PGothic" charset="0"/>
                <a:cs typeface="Arial" charset="0"/>
              </a:rPr>
              <a:t>1)    We </a:t>
            </a:r>
            <a:r>
              <a:rPr lang="en-US" sz="2400" b="1" spc="-10" dirty="0">
                <a:solidFill>
                  <a:srgbClr val="000000"/>
                </a:solidFill>
                <a:latin typeface="Candara" charset="0"/>
                <a:ea typeface="MS PGothic" charset="0"/>
                <a:cs typeface="Arial" charset="0"/>
              </a:rPr>
              <a:t>need spiritual disciplines because </a:t>
            </a:r>
            <a:r>
              <a:rPr lang="en-US" sz="2400" b="1" spc="-10" dirty="0">
                <a:solidFill>
                  <a:srgbClr val="FF0000"/>
                </a:solidFill>
                <a:latin typeface="Candara" charset="0"/>
                <a:ea typeface="MS PGothic" charset="0"/>
                <a:cs typeface="Arial" charset="0"/>
              </a:rPr>
              <a:t>Christian life is not a rowboat or motorboat but a SAILBOAT—living by </a:t>
            </a:r>
            <a:r>
              <a:rPr lang="en-US" sz="2400" b="1" spc="-10" dirty="0" smtClean="0">
                <a:solidFill>
                  <a:srgbClr val="FF0000"/>
                </a:solidFill>
                <a:latin typeface="Candara" charset="0"/>
                <a:ea typeface="MS PGothic" charset="0"/>
                <a:cs typeface="Arial" charset="0"/>
              </a:rPr>
              <a:t>grace.</a:t>
            </a:r>
          </a:p>
          <a:p>
            <a:pPr marL="0" indent="0" algn="ctr">
              <a:spcBef>
                <a:spcPts val="0"/>
              </a:spcBef>
              <a:buNone/>
            </a:pPr>
            <a:endParaRPr lang="en-US" sz="800" i="1" dirty="0" smtClean="0">
              <a:latin typeface="Candara"/>
              <a:cs typeface="Candara"/>
            </a:endParaRPr>
          </a:p>
          <a:p>
            <a:pPr marL="0" indent="0" algn="ctr">
              <a:spcBef>
                <a:spcPts val="0"/>
              </a:spcBef>
              <a:buNone/>
            </a:pPr>
            <a:r>
              <a:rPr lang="en-US" sz="2200" i="1" baseline="30000" dirty="0" smtClean="0">
                <a:latin typeface="Candara"/>
                <a:cs typeface="Candara"/>
              </a:rPr>
              <a:t>20</a:t>
            </a:r>
            <a:r>
              <a:rPr lang="en-US" sz="2200" i="1" dirty="0">
                <a:latin typeface="Candara"/>
                <a:cs typeface="Candara"/>
              </a:rPr>
              <a:t> I have been crucified with Christ.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It </a:t>
            </a:r>
            <a:r>
              <a:rPr lang="en-US" sz="2200" i="1" dirty="0">
                <a:latin typeface="Candara"/>
                <a:cs typeface="Candara"/>
              </a:rPr>
              <a:t>is no longer I </a:t>
            </a:r>
            <a:r>
              <a:rPr lang="en-US" sz="2200" i="1" dirty="0" smtClean="0">
                <a:latin typeface="Candara"/>
                <a:cs typeface="Candara"/>
              </a:rPr>
              <a:t>who </a:t>
            </a:r>
            <a:r>
              <a:rPr lang="en-US" sz="2200" i="1" dirty="0">
                <a:latin typeface="Candara"/>
                <a:cs typeface="Candara"/>
              </a:rPr>
              <a:t>live, but Christ </a:t>
            </a:r>
            <a:r>
              <a:rPr lang="en-US" sz="2200" i="1" dirty="0" smtClean="0">
                <a:latin typeface="Candara"/>
                <a:cs typeface="Candara"/>
              </a:rPr>
              <a:t>who</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lives in me. And the life I now </a:t>
            </a:r>
            <a:r>
              <a:rPr lang="en-US" sz="2200" i="1" dirty="0" smtClean="0">
                <a:latin typeface="Candara"/>
                <a:cs typeface="Candara"/>
              </a:rPr>
              <a:t>live in </a:t>
            </a:r>
            <a:r>
              <a:rPr lang="en-US" sz="2200" i="1" dirty="0">
                <a:latin typeface="Candara"/>
                <a:cs typeface="Candara"/>
              </a:rPr>
              <a:t>the </a:t>
            </a:r>
            <a:r>
              <a:rPr lang="en-US" sz="2200" i="1" dirty="0" smtClean="0">
                <a:latin typeface="Candara"/>
                <a:cs typeface="Candara"/>
              </a:rPr>
              <a:t>flesh</a:t>
            </a:r>
            <a:br>
              <a:rPr lang="en-US" sz="2200" i="1" dirty="0" smtClean="0">
                <a:latin typeface="Candara"/>
                <a:cs typeface="Candara"/>
              </a:rPr>
            </a:br>
            <a:r>
              <a:rPr lang="en-US" sz="2200" i="1" dirty="0" smtClean="0">
                <a:latin typeface="Candara"/>
                <a:cs typeface="Candara"/>
              </a:rPr>
              <a:t> I </a:t>
            </a:r>
            <a:r>
              <a:rPr lang="en-US" sz="2200" i="1" dirty="0">
                <a:latin typeface="Candara"/>
                <a:cs typeface="Candara"/>
              </a:rPr>
              <a:t>live by faith in the Son of God, </a:t>
            </a:r>
            <a:r>
              <a:rPr lang="en-US" sz="2200" i="1" dirty="0" smtClean="0">
                <a:latin typeface="Candara"/>
                <a:cs typeface="Candara"/>
              </a:rPr>
              <a:t>who loved</a:t>
            </a:r>
            <a:br>
              <a:rPr lang="en-US" sz="2200" i="1" dirty="0" smtClean="0">
                <a:latin typeface="Candara"/>
                <a:cs typeface="Candara"/>
              </a:rPr>
            </a:br>
            <a:r>
              <a:rPr lang="en-US" sz="2200" i="1" dirty="0" smtClean="0">
                <a:latin typeface="Candara"/>
                <a:cs typeface="Candara"/>
              </a:rPr>
              <a:t>me </a:t>
            </a:r>
            <a:r>
              <a:rPr lang="en-US" sz="2200" i="1" dirty="0">
                <a:latin typeface="Candara"/>
                <a:cs typeface="Candara"/>
              </a:rPr>
              <a:t>and gave himself for me. </a:t>
            </a:r>
          </a:p>
          <a:p>
            <a:pPr marL="0" indent="0" algn="ctr">
              <a:spcBef>
                <a:spcPts val="0"/>
              </a:spcBef>
              <a:buNone/>
            </a:pPr>
            <a:r>
              <a:rPr lang="en-US" sz="2200" i="1" dirty="0">
                <a:latin typeface="Candara"/>
                <a:cs typeface="Candara"/>
              </a:rPr>
              <a:t> Galatians 2:</a:t>
            </a:r>
            <a:r>
              <a:rPr lang="en-US" sz="2200" i="1" dirty="0" smtClean="0">
                <a:latin typeface="Candara"/>
                <a:cs typeface="Candara"/>
              </a:rPr>
              <a:t>20</a:t>
            </a:r>
          </a:p>
          <a:p>
            <a:pPr marL="0" indent="0" algn="ctr">
              <a:spcBef>
                <a:spcPts val="0"/>
              </a:spcBef>
              <a:buNone/>
            </a:pPr>
            <a:endParaRPr lang="en-US" sz="14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Self-effort and self-will eventually lead us to frustration and burnout, not to mention pride when succeeding.</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Living by grace doesn’t mean we do NOTHING—our proactive practices led by the Spirit is the pathway to joy and freedom.</a:t>
            </a:r>
            <a:endParaRPr lang="en-US" sz="2200" i="1" dirty="0">
              <a:latin typeface="Candara"/>
              <a:cs typeface="Candara"/>
            </a:endParaRPr>
          </a:p>
        </p:txBody>
      </p:sp>
    </p:spTree>
    <p:extLst>
      <p:ext uri="{BB962C8B-B14F-4D97-AF65-F5344CB8AC3E}">
        <p14:creationId xmlns:p14="http://schemas.microsoft.com/office/powerpoint/2010/main" val="1611179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THE VISION: </a:t>
            </a:r>
            <a:r>
              <a:rPr lang="en-US" sz="2800" b="1" dirty="0" smtClean="0">
                <a:latin typeface="Candara" charset="0"/>
                <a:ea typeface="MS PGothic" charset="0"/>
                <a:cs typeface="Arial" charset="0"/>
              </a:rPr>
              <a:t>WHY </a:t>
            </a:r>
            <a:r>
              <a:rPr lang="en-US" sz="2800" b="1" dirty="0">
                <a:latin typeface="Candara" charset="0"/>
                <a:ea typeface="MS PGothic" charset="0"/>
                <a:cs typeface="Arial" charset="0"/>
              </a:rPr>
              <a:t>WE NEED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SPIRITUAL DISCIPLINES </a:t>
            </a:r>
            <a:r>
              <a:rPr lang="en-US" sz="2800" b="1" dirty="0">
                <a:latin typeface="Candara" charset="0"/>
                <a:ea typeface="MS PGothic" charset="0"/>
                <a:cs typeface="Arial" charset="0"/>
              </a:rPr>
              <a:t>AS CHRIST-FOLLOWERS</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a:solidFill>
                  <a:srgbClr val="000000"/>
                </a:solidFill>
                <a:latin typeface="Candara" charset="0"/>
                <a:ea typeface="MS PGothic" charset="0"/>
                <a:cs typeface="Arial" charset="0"/>
              </a:rPr>
              <a:t>2</a:t>
            </a:r>
            <a:r>
              <a:rPr lang="en-US" sz="2400" b="1" spc="-10" dirty="0" smtClean="0">
                <a:solidFill>
                  <a:srgbClr val="000000"/>
                </a:solidFill>
                <a:latin typeface="Candara" charset="0"/>
                <a:ea typeface="MS PGothic" charset="0"/>
                <a:cs typeface="Arial" charset="0"/>
              </a:rPr>
              <a:t>)   We </a:t>
            </a:r>
            <a:r>
              <a:rPr lang="en-US" sz="2400" b="1" spc="-10" dirty="0">
                <a:solidFill>
                  <a:srgbClr val="000000"/>
                </a:solidFill>
                <a:latin typeface="Candara" charset="0"/>
                <a:ea typeface="MS PGothic" charset="0"/>
                <a:cs typeface="Arial" charset="0"/>
              </a:rPr>
              <a:t>need spiritual disciplines because </a:t>
            </a:r>
            <a:r>
              <a:rPr lang="en-US" sz="2400" b="1" spc="-10" dirty="0">
                <a:solidFill>
                  <a:srgbClr val="FF0000"/>
                </a:solidFill>
                <a:latin typeface="Candara" charset="0"/>
                <a:ea typeface="MS PGothic" charset="0"/>
                <a:cs typeface="Arial" charset="0"/>
              </a:rPr>
              <a:t>Christian life requires not “trying” but “TRAINING”—for the purpose of </a:t>
            </a:r>
            <a:r>
              <a:rPr lang="en-US" sz="2400" b="1" spc="-10" dirty="0" smtClean="0">
                <a:solidFill>
                  <a:srgbClr val="FF0000"/>
                </a:solidFill>
                <a:latin typeface="Candara" charset="0"/>
                <a:ea typeface="MS PGothic" charset="0"/>
                <a:cs typeface="Arial" charset="0"/>
              </a:rPr>
              <a:t>godliness.</a:t>
            </a:r>
          </a:p>
          <a:p>
            <a:pPr marL="0" indent="0" algn="ctr">
              <a:spcBef>
                <a:spcPts val="0"/>
              </a:spcBef>
              <a:buNone/>
            </a:pPr>
            <a:endParaRPr lang="en-US" sz="1000" i="1" dirty="0" smtClean="0">
              <a:latin typeface="Candara"/>
              <a:cs typeface="Candara"/>
            </a:endParaRPr>
          </a:p>
          <a:p>
            <a:pPr marL="0" indent="0" algn="ctr">
              <a:spcBef>
                <a:spcPts val="0"/>
              </a:spcBef>
              <a:buNone/>
            </a:pPr>
            <a:r>
              <a:rPr lang="en-US" sz="2200" i="1" dirty="0">
                <a:latin typeface="Candara"/>
                <a:cs typeface="Candara"/>
              </a:rPr>
              <a:t> Train yourself for godliness.</a:t>
            </a:r>
          </a:p>
          <a:p>
            <a:pPr marL="0" indent="0" algn="ctr">
              <a:spcBef>
                <a:spcPts val="0"/>
              </a:spcBef>
              <a:buNone/>
            </a:pPr>
            <a:r>
              <a:rPr lang="en-US" sz="2200" i="1" dirty="0">
                <a:latin typeface="Candara"/>
                <a:cs typeface="Candara"/>
              </a:rPr>
              <a:t>1 Timothy 4:</a:t>
            </a:r>
            <a:r>
              <a:rPr lang="en-US" sz="2200" i="1" dirty="0" smtClean="0">
                <a:latin typeface="Candara"/>
                <a:cs typeface="Candara"/>
              </a:rPr>
              <a:t>7b</a:t>
            </a:r>
            <a:endParaRPr lang="en-US" sz="2200" i="1" dirty="0">
              <a:latin typeface="Candara"/>
              <a:cs typeface="Candara"/>
            </a:endParaRPr>
          </a:p>
        </p:txBody>
      </p:sp>
    </p:spTree>
    <p:extLst>
      <p:ext uri="{BB962C8B-B14F-4D97-AF65-F5344CB8AC3E}">
        <p14:creationId xmlns:p14="http://schemas.microsoft.com/office/powerpoint/2010/main" val="13514872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THE VISION: </a:t>
            </a:r>
            <a:r>
              <a:rPr lang="en-US" sz="2800" b="1" dirty="0" smtClean="0">
                <a:latin typeface="Candara" charset="0"/>
                <a:ea typeface="MS PGothic" charset="0"/>
                <a:cs typeface="Arial" charset="0"/>
              </a:rPr>
              <a:t>WHY </a:t>
            </a:r>
            <a:r>
              <a:rPr lang="en-US" sz="2800" b="1" dirty="0">
                <a:latin typeface="Candara" charset="0"/>
                <a:ea typeface="MS PGothic" charset="0"/>
                <a:cs typeface="Arial" charset="0"/>
              </a:rPr>
              <a:t>WE NEED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SPIRITUAL DISCIPLINES </a:t>
            </a:r>
            <a:r>
              <a:rPr lang="en-US" sz="2800" b="1" dirty="0">
                <a:latin typeface="Candara" charset="0"/>
                <a:ea typeface="MS PGothic" charset="0"/>
                <a:cs typeface="Arial" charset="0"/>
              </a:rPr>
              <a:t>AS CHRIST-FOLLOWERS</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a:solidFill>
                  <a:srgbClr val="000000"/>
                </a:solidFill>
                <a:latin typeface="Candara" charset="0"/>
                <a:ea typeface="MS PGothic" charset="0"/>
                <a:cs typeface="Arial" charset="0"/>
              </a:rPr>
              <a:t>2</a:t>
            </a:r>
            <a:r>
              <a:rPr lang="en-US" sz="2400" b="1" spc="-10" dirty="0" smtClean="0">
                <a:solidFill>
                  <a:srgbClr val="000000"/>
                </a:solidFill>
                <a:latin typeface="Candara" charset="0"/>
                <a:ea typeface="MS PGothic" charset="0"/>
                <a:cs typeface="Arial" charset="0"/>
              </a:rPr>
              <a:t>)   We </a:t>
            </a:r>
            <a:r>
              <a:rPr lang="en-US" sz="2400" b="1" spc="-10" dirty="0">
                <a:solidFill>
                  <a:srgbClr val="000000"/>
                </a:solidFill>
                <a:latin typeface="Candara" charset="0"/>
                <a:ea typeface="MS PGothic" charset="0"/>
                <a:cs typeface="Arial" charset="0"/>
              </a:rPr>
              <a:t>need spiritual disciplines because </a:t>
            </a:r>
            <a:r>
              <a:rPr lang="en-US" sz="2400" b="1" spc="-10" dirty="0">
                <a:solidFill>
                  <a:srgbClr val="FF0000"/>
                </a:solidFill>
                <a:latin typeface="Candara" charset="0"/>
                <a:ea typeface="MS PGothic" charset="0"/>
                <a:cs typeface="Arial" charset="0"/>
              </a:rPr>
              <a:t>Christian life requires not “trying” but “TRAINING”—for the purpose of </a:t>
            </a:r>
            <a:r>
              <a:rPr lang="en-US" sz="2400" b="1" spc="-10" dirty="0" smtClean="0">
                <a:solidFill>
                  <a:srgbClr val="FF0000"/>
                </a:solidFill>
                <a:latin typeface="Candara" charset="0"/>
                <a:ea typeface="MS PGothic" charset="0"/>
                <a:cs typeface="Arial" charset="0"/>
              </a:rPr>
              <a:t>godliness.</a:t>
            </a:r>
          </a:p>
          <a:p>
            <a:pPr marL="0" indent="0" algn="ctr">
              <a:spcBef>
                <a:spcPts val="0"/>
              </a:spcBef>
              <a:buNone/>
            </a:pPr>
            <a:endParaRPr lang="en-US" sz="1000" i="1" dirty="0" smtClean="0">
              <a:latin typeface="Candara"/>
              <a:cs typeface="Candara"/>
            </a:endParaRPr>
          </a:p>
          <a:p>
            <a:pPr marL="0" indent="0" algn="ctr">
              <a:spcBef>
                <a:spcPts val="0"/>
              </a:spcBef>
              <a:buNone/>
            </a:pPr>
            <a:r>
              <a:rPr lang="en-US" sz="2200" i="1" dirty="0">
                <a:latin typeface="Candara"/>
                <a:cs typeface="Candara"/>
              </a:rPr>
              <a:t> </a:t>
            </a:r>
            <a:r>
              <a:rPr lang="en-US" sz="2200" i="1" baseline="30000" dirty="0">
                <a:latin typeface="Candara"/>
                <a:cs typeface="Candara"/>
              </a:rPr>
              <a:t>24</a:t>
            </a:r>
            <a:r>
              <a:rPr lang="en-US" sz="2200" i="1" dirty="0">
                <a:latin typeface="Candara"/>
                <a:cs typeface="Candara"/>
              </a:rPr>
              <a:t> Do you not know that in a race all the runners run,</a:t>
            </a:r>
          </a:p>
          <a:p>
            <a:pPr marL="0" indent="0" algn="ctr">
              <a:spcBef>
                <a:spcPts val="0"/>
              </a:spcBef>
              <a:buNone/>
            </a:pPr>
            <a:r>
              <a:rPr lang="en-US" sz="2200" i="1" dirty="0">
                <a:latin typeface="Candara"/>
                <a:cs typeface="Candara"/>
              </a:rPr>
              <a:t>but only one receives the prize? So run that you may obtain it.</a:t>
            </a:r>
          </a:p>
          <a:p>
            <a:pPr marL="0" indent="0" algn="ctr">
              <a:spcBef>
                <a:spcPts val="0"/>
              </a:spcBef>
              <a:buNone/>
            </a:pPr>
            <a:r>
              <a:rPr lang="en-US" sz="2200" i="1" baseline="30000" dirty="0">
                <a:latin typeface="Candara"/>
                <a:cs typeface="Candara"/>
              </a:rPr>
              <a:t>25</a:t>
            </a:r>
            <a:r>
              <a:rPr lang="en-US" sz="2200" i="1" dirty="0">
                <a:latin typeface="Candara"/>
                <a:cs typeface="Candara"/>
              </a:rPr>
              <a:t> Every athlete exercises self-control in all things. They do it to</a:t>
            </a:r>
          </a:p>
          <a:p>
            <a:pPr marL="0" indent="0" algn="ctr">
              <a:spcBef>
                <a:spcPts val="0"/>
              </a:spcBef>
              <a:buNone/>
            </a:pPr>
            <a:r>
              <a:rPr lang="en-US" sz="2200" i="1" dirty="0">
                <a:latin typeface="Candara"/>
                <a:cs typeface="Candara"/>
              </a:rPr>
              <a:t>receive a perishable wreath, but we an imperishable. </a:t>
            </a:r>
            <a:r>
              <a:rPr lang="en-US" sz="2200" i="1" baseline="30000" dirty="0">
                <a:latin typeface="Candara"/>
                <a:cs typeface="Candara"/>
              </a:rPr>
              <a:t>26</a:t>
            </a:r>
            <a:r>
              <a:rPr lang="en-US" sz="2200" i="1" dirty="0">
                <a:latin typeface="Candara"/>
                <a:cs typeface="Candara"/>
              </a:rPr>
              <a:t> So I do</a:t>
            </a:r>
          </a:p>
          <a:p>
            <a:pPr marL="0" indent="0" algn="ctr">
              <a:spcBef>
                <a:spcPts val="0"/>
              </a:spcBef>
              <a:buNone/>
            </a:pPr>
            <a:r>
              <a:rPr lang="en-US" sz="2200" i="1" dirty="0">
                <a:latin typeface="Candara"/>
                <a:cs typeface="Candara"/>
              </a:rPr>
              <a:t>not run aimlessly; I do not box as one beating the air. </a:t>
            </a:r>
            <a:r>
              <a:rPr lang="en-US" sz="2200" i="1" baseline="30000" dirty="0">
                <a:latin typeface="Candara"/>
                <a:cs typeface="Candara"/>
              </a:rPr>
              <a:t>27</a:t>
            </a:r>
            <a:r>
              <a:rPr lang="en-US" sz="2200" i="1" dirty="0">
                <a:latin typeface="Candara"/>
                <a:cs typeface="Candara"/>
              </a:rPr>
              <a:t> But</a:t>
            </a:r>
          </a:p>
          <a:p>
            <a:pPr marL="0" indent="0" algn="ctr">
              <a:spcBef>
                <a:spcPts val="0"/>
              </a:spcBef>
              <a:buNone/>
            </a:pPr>
            <a:r>
              <a:rPr lang="en-US" sz="2200" i="1" dirty="0">
                <a:latin typeface="Candara"/>
                <a:cs typeface="Candara"/>
              </a:rPr>
              <a:t>I discipline my body and keep it under control, lest after</a:t>
            </a:r>
          </a:p>
          <a:p>
            <a:pPr marL="0" indent="0" algn="ctr">
              <a:spcBef>
                <a:spcPts val="0"/>
              </a:spcBef>
              <a:buNone/>
            </a:pPr>
            <a:r>
              <a:rPr lang="en-US" sz="2200" i="1" dirty="0">
                <a:latin typeface="Candara"/>
                <a:cs typeface="Candara"/>
              </a:rPr>
              <a:t>preaching to others I myself should be disqualified.</a:t>
            </a:r>
          </a:p>
          <a:p>
            <a:pPr marL="0" indent="0" algn="ctr">
              <a:spcBef>
                <a:spcPts val="0"/>
              </a:spcBef>
              <a:buNone/>
            </a:pPr>
            <a:r>
              <a:rPr lang="en-US" sz="2200" i="1" dirty="0">
                <a:latin typeface="Candara"/>
                <a:cs typeface="Candara"/>
              </a:rPr>
              <a:t>1 Corinthians 9:24-27</a:t>
            </a:r>
          </a:p>
          <a:p>
            <a:pPr marL="0" indent="0" algn="ctr">
              <a:spcBef>
                <a:spcPts val="0"/>
              </a:spcBef>
              <a:buNone/>
            </a:pPr>
            <a:endParaRPr lang="en-US" sz="8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No one should “try” on the spot to run a marathon; in the same way, we must train ourselves for a godly life in Christ.</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Training requires the intentionality of 4D’s—desire, decision, determination, and discipline.</a:t>
            </a:r>
            <a:endParaRPr lang="en-US" sz="2200" i="1" dirty="0">
              <a:latin typeface="Candara"/>
              <a:cs typeface="Candara"/>
            </a:endParaRPr>
          </a:p>
        </p:txBody>
      </p:sp>
    </p:spTree>
    <p:extLst>
      <p:ext uri="{BB962C8B-B14F-4D97-AF65-F5344CB8AC3E}">
        <p14:creationId xmlns:p14="http://schemas.microsoft.com/office/powerpoint/2010/main" val="29735896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72887</TotalTime>
  <Words>649</Words>
  <Application>Microsoft Macintosh PowerPoint</Application>
  <PresentationFormat>On-screen Show (4:3)</PresentationFormat>
  <Paragraphs>86</Paragraphs>
  <Slides>13</Slides>
  <Notes>12</Notes>
  <HiddenSlides>0</HiddenSlides>
  <MMClips>0</MMClips>
  <ScaleCrop>false</ScaleCrop>
  <HeadingPairs>
    <vt:vector size="4" baseType="variant">
      <vt:variant>
        <vt:lpstr>Theme</vt:lpstr>
      </vt:variant>
      <vt:variant>
        <vt:i4>34</vt:i4>
      </vt:variant>
      <vt:variant>
        <vt:lpstr>Slide Titles</vt:lpstr>
      </vt:variant>
      <vt:variant>
        <vt:i4>13</vt:i4>
      </vt:variant>
    </vt:vector>
  </HeadingPairs>
  <TitlesOfParts>
    <vt:vector size="47"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PowerPoint Presentation</vt:lpstr>
      <vt:lpstr>Spiritual Disciplines as Means of Grace – Part 1</vt:lpstr>
      <vt:lpstr>COMMON MISCONCEPTIONS  ABOUT SPIRITUAL DISCIPLINES </vt:lpstr>
      <vt:lpstr>THE INVITATION: REST  BY TAKING A YOKE UPON OURSELVES? </vt:lpstr>
      <vt:lpstr>PowerPoint Presentation</vt:lpstr>
      <vt:lpstr>THE VISION: WHY WE NEED  SPIRITUAL DISCIPLINES AS CHRIST-FOLLOWERS</vt:lpstr>
      <vt:lpstr>THE VISION: WHY WE NEED  SPIRITUAL DISCIPLINES AS CHRIST-FOLLOWERS</vt:lpstr>
      <vt:lpstr>THE VISION: WHY WE NEED  SPIRITUAL DISCIPLINES AS CHRIST-FOLLOWERS</vt:lpstr>
      <vt:lpstr>THE VISION: WHY WE NEED  SPIRITUAL DISCIPLINES AS CHRIST-FOLLOWERS</vt:lpstr>
      <vt:lpstr>THE VISION: WHY WE NEED  SPIRITUAL DISCIPLINES AS CHRIST-FOLLOWERS</vt:lpstr>
      <vt:lpstr>SO, WHAT NOW?</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3263</cp:revision>
  <cp:lastPrinted>2015-08-09T17:08:38Z</cp:lastPrinted>
  <dcterms:created xsi:type="dcterms:W3CDTF">2007-10-20T20:09:35Z</dcterms:created>
  <dcterms:modified xsi:type="dcterms:W3CDTF">2015-08-24T12:31:07Z</dcterms:modified>
</cp:coreProperties>
</file>