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15" r:id="rId27"/>
    <p:sldMasterId id="2147511039" r:id="rId28"/>
    <p:sldMasterId id="2147511063" r:id="rId29"/>
    <p:sldMasterId id="2147511075" r:id="rId30"/>
    <p:sldMasterId id="2147511087" r:id="rId31"/>
    <p:sldMasterId id="2147511099" r:id="rId32"/>
    <p:sldMasterId id="2147511111" r:id="rId33"/>
    <p:sldMasterId id="2147511123" r:id="rId34"/>
  </p:sldMasterIdLst>
  <p:notesMasterIdLst>
    <p:notesMasterId r:id="rId46"/>
  </p:notesMasterIdLst>
  <p:handoutMasterIdLst>
    <p:handoutMasterId r:id="rId47"/>
  </p:handoutMasterIdLst>
  <p:sldIdLst>
    <p:sldId id="1626" r:id="rId35"/>
    <p:sldId id="2486" r:id="rId36"/>
    <p:sldId id="2671" r:id="rId37"/>
    <p:sldId id="2765" r:id="rId38"/>
    <p:sldId id="2750" r:id="rId39"/>
    <p:sldId id="2758" r:id="rId40"/>
    <p:sldId id="2759" r:id="rId41"/>
    <p:sldId id="2760" r:id="rId42"/>
    <p:sldId id="2761" r:id="rId43"/>
    <p:sldId id="2496" r:id="rId44"/>
    <p:sldId id="1929" r:id="rId45"/>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4" autoAdjust="0"/>
    <p:restoredTop sz="94660"/>
  </p:normalViewPr>
  <p:slideViewPr>
    <p:cSldViewPr>
      <p:cViewPr>
        <p:scale>
          <a:sx n="94" d="100"/>
          <a:sy n="94" d="100"/>
        </p:scale>
        <p:origin x="-1208" y="-368"/>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 Target="slides/slide1.xml"/><Relationship Id="rId36" Type="http://schemas.openxmlformats.org/officeDocument/2006/relationships/slide" Target="slides/slide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3.xml"/><Relationship Id="rId38" Type="http://schemas.openxmlformats.org/officeDocument/2006/relationships/slide" Target="slides/slide4.xml"/><Relationship Id="rId39" Type="http://schemas.openxmlformats.org/officeDocument/2006/relationships/slide" Target="slides/slide5.xml"/><Relationship Id="rId40" Type="http://schemas.openxmlformats.org/officeDocument/2006/relationships/slide" Target="slides/slide6.xml"/><Relationship Id="rId41" Type="http://schemas.openxmlformats.org/officeDocument/2006/relationships/slide" Target="slides/slide7.xml"/><Relationship Id="rId42" Type="http://schemas.openxmlformats.org/officeDocument/2006/relationships/slide" Target="slides/slide8.xml"/><Relationship Id="rId43" Type="http://schemas.openxmlformats.org/officeDocument/2006/relationships/slide" Target="slides/slide9.xml"/><Relationship Id="rId44" Type="http://schemas.openxmlformats.org/officeDocument/2006/relationships/slide" Target="slides/slide10.xml"/><Relationship Id="rId45"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3/17/15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3/17/15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82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238198096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1614269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078969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10991763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201333414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8735039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190806431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277787491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95821857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348842332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63016433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2.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1.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3457151663"/>
      </p:ext>
    </p:extLst>
  </p:cSld>
  <p:clrMap bg1="lt1" tx1="dk1" bg2="lt2" tx2="dk2" accent1="accent1" accent2="accent2" accent3="accent3" accent4="accent4" accent5="accent5" accent6="accent6" hlink="hlink" folHlink="folHlink"/>
  <p:sldLayoutIdLst>
    <p:sldLayoutId id="2147511016" r:id="rId1"/>
    <p:sldLayoutId id="2147511017" r:id="rId2"/>
    <p:sldLayoutId id="2147511018" r:id="rId3"/>
    <p:sldLayoutId id="2147511019" r:id="rId4"/>
    <p:sldLayoutId id="2147511020" r:id="rId5"/>
    <p:sldLayoutId id="2147511021" r:id="rId6"/>
    <p:sldLayoutId id="2147511022" r:id="rId7"/>
    <p:sldLayoutId id="2147511023" r:id="rId8"/>
    <p:sldLayoutId id="2147511024" r:id="rId9"/>
    <p:sldLayoutId id="2147511025" r:id="rId10"/>
    <p:sldLayoutId id="214751102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800" y="1524000"/>
            <a:ext cx="8382000" cy="5181600"/>
          </a:xfrm>
        </p:spPr>
        <p:txBody>
          <a:bodyPr/>
          <a:lstStyle/>
          <a:p>
            <a:pPr marL="457200" lvl="0" indent="-457200">
              <a:buFont typeface="+mj-lt"/>
              <a:buAutoNum type="arabicPeriod"/>
            </a:pPr>
            <a:r>
              <a:rPr lang="en-US" dirty="0"/>
              <a:t>In what ways are you more convinced of the preeminence of love? What will you do about it?</a:t>
            </a:r>
          </a:p>
          <a:p>
            <a:pPr marL="457200" lvl="0" indent="-457200">
              <a:buFont typeface="+mj-lt"/>
              <a:buAutoNum type="arabicPeriod"/>
            </a:pPr>
            <a:endParaRPr lang="en-US" sz="2000" dirty="0"/>
          </a:p>
          <a:p>
            <a:pPr marL="457200" lvl="0" indent="-457200">
              <a:buFont typeface="+mj-lt"/>
              <a:buAutoNum type="arabicPeriod"/>
            </a:pPr>
            <a:r>
              <a:rPr lang="en-US" dirty="0"/>
              <a:t>What would it mean for you to pursue love as your greatest goal of spiritual growth? What is your first step?</a:t>
            </a:r>
          </a:p>
          <a:p>
            <a:pPr marL="457200" lvl="0" indent="-457200">
              <a:buFont typeface="+mj-lt"/>
              <a:buAutoNum type="arabicPeriod"/>
            </a:pPr>
            <a:endParaRPr lang="en-US" sz="2000" dirty="0"/>
          </a:p>
          <a:p>
            <a:pPr marL="457200" lvl="0" indent="-457200">
              <a:buFont typeface="+mj-lt"/>
              <a:buAutoNum type="arabicPeriod"/>
            </a:pPr>
            <a:r>
              <a:rPr lang="en-US" dirty="0"/>
              <a:t>What would it mean for you to practice love as your greatest power in transforming the world? What is your first step?</a:t>
            </a:r>
          </a:p>
        </p:txBody>
      </p:sp>
    </p:spTree>
    <p:extLst>
      <p:ext uri="{BB962C8B-B14F-4D97-AF65-F5344CB8AC3E}">
        <p14:creationId xmlns:p14="http://schemas.microsoft.com/office/powerpoint/2010/main" val="33352354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685800" y="2362200"/>
            <a:ext cx="8001000" cy="5334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The Most Excellent Way – Part 4</a:t>
            </a:r>
            <a:endParaRPr lang="en-US" sz="3600" b="1" i="1" cap="small"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85800" y="2971800"/>
            <a:ext cx="8001000" cy="2590800"/>
          </a:xfrm>
        </p:spPr>
        <p:txBody>
          <a:bodyPr/>
          <a:lstStyle/>
          <a:p>
            <a:pPr algn="ctr" eaLnBrk="1" hangingPunct="1">
              <a:buFontTx/>
              <a:buNone/>
              <a:defRPr/>
            </a:pPr>
            <a:r>
              <a:rPr lang="en-US" sz="2800" b="1" i="1" dirty="0">
                <a:effectLst>
                  <a:outerShdw blurRad="38100" dist="38100" dir="2700000" algn="tl">
                    <a:srgbClr val="DDDDDD"/>
                  </a:outerShdw>
                </a:effectLst>
                <a:latin typeface="Candara" charset="0"/>
                <a:ea typeface="MS PGothic" charset="0"/>
                <a:cs typeface="Arial" charset="0"/>
              </a:rPr>
              <a:t>Studies in 1 Corinthians Series </a:t>
            </a:r>
            <a:r>
              <a:rPr lang="en-US" sz="2800" b="1" i="1" dirty="0" smtClean="0">
                <a:effectLst>
                  <a:outerShdw blurRad="38100" dist="38100" dir="2700000" algn="tl">
                    <a:srgbClr val="DDDDDD"/>
                  </a:outerShdw>
                </a:effectLst>
                <a:latin typeface="Candara" charset="0"/>
                <a:ea typeface="MS PGothic" charset="0"/>
                <a:cs typeface="Arial" charset="0"/>
              </a:rPr>
              <a:t>[32]</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FontTx/>
              <a:buNone/>
              <a:defRPr/>
            </a:pPr>
            <a:r>
              <a:rPr lang="en-US" sz="2600" i="1" dirty="0" smtClean="0">
                <a:effectLst>
                  <a:outerShdw blurRad="38100" dist="38100" dir="2700000" algn="tl">
                    <a:srgbClr val="DDDDDD"/>
                  </a:outerShdw>
                </a:effectLst>
                <a:latin typeface="Candara" charset="0"/>
                <a:ea typeface="MS PGothic" charset="0"/>
                <a:cs typeface="Arial" charset="0"/>
              </a:rPr>
              <a:t>1 Corinthians 13:13</a:t>
            </a:r>
          </a:p>
          <a:p>
            <a:pPr algn="ctr">
              <a:buFontTx/>
              <a:buNone/>
              <a:defRPr/>
            </a:pPr>
            <a:r>
              <a:rPr lang="en-US" sz="2800" b="1" dirty="0" smtClean="0">
                <a:effectLst>
                  <a:outerShdw blurRad="38100" dist="38100" dir="2700000" algn="tl">
                    <a:srgbClr val="DDDDDD"/>
                  </a:outerShdw>
                </a:effectLst>
                <a:latin typeface="Candara" charset="0"/>
                <a:ea typeface="MS PGothic" charset="0"/>
                <a:cs typeface="Arial" charset="0"/>
              </a:rPr>
              <a:t>March 15,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3642186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152400" y="457200"/>
            <a:ext cx="8839200" cy="762000"/>
          </a:xfrm>
        </p:spPr>
        <p:txBody>
          <a:bodyPr/>
          <a:lstStyle/>
          <a:p>
            <a:r>
              <a:rPr lang="en-US" sz="2800" b="1" dirty="0">
                <a:latin typeface="Candara" charset="0"/>
                <a:ea typeface="MS PGothic" charset="0"/>
                <a:cs typeface="Arial" charset="0"/>
              </a:rPr>
              <a:t>1 CORINTHIANS 13: FOUR TRUTHS ABOUT LOVE [AGAPE]</a:t>
            </a:r>
          </a:p>
        </p:txBody>
      </p:sp>
      <p:sp>
        <p:nvSpPr>
          <p:cNvPr id="27651" name="Rectangle 3"/>
          <p:cNvSpPr>
            <a:spLocks noGrp="1" noChangeArrowheads="1"/>
          </p:cNvSpPr>
          <p:nvPr>
            <p:ph type="body" idx="1"/>
          </p:nvPr>
        </p:nvSpPr>
        <p:spPr>
          <a:xfrm>
            <a:off x="228601" y="1371600"/>
            <a:ext cx="8716102" cy="5334000"/>
          </a:xfrm>
        </p:spPr>
        <p:txBody>
          <a:bodyPr/>
          <a:lstStyle/>
          <a:p>
            <a:pPr marL="458788" indent="-458788">
              <a:defRPr/>
            </a:pPr>
            <a:r>
              <a:rPr lang="en-US" sz="2400" b="1" dirty="0">
                <a:solidFill>
                  <a:srgbClr val="FF0000"/>
                </a:solidFill>
                <a:latin typeface="Candara" charset="0"/>
                <a:ea typeface="MS PGothic" charset="0"/>
                <a:cs typeface="Arial" charset="0"/>
              </a:rPr>
              <a:t>Love is </a:t>
            </a:r>
            <a:r>
              <a:rPr lang="en-US" sz="2400" b="1" u="sng" dirty="0" smtClean="0">
                <a:solidFill>
                  <a:srgbClr val="FF0000"/>
                </a:solidFill>
                <a:latin typeface="Candara" charset="0"/>
                <a:ea typeface="MS PGothic" charset="0"/>
                <a:cs typeface="Arial" charset="0"/>
              </a:rPr>
              <a:t>PROMINENT</a:t>
            </a:r>
            <a:r>
              <a:rPr lang="en-US" sz="2400" b="1" dirty="0" smtClean="0">
                <a:solidFill>
                  <a:srgbClr val="FF0000"/>
                </a:solidFill>
                <a:latin typeface="Candara" charset="0"/>
                <a:ea typeface="MS PGothic" charset="0"/>
                <a:cs typeface="Arial" charset="0"/>
              </a:rPr>
              <a:t> (vs. 1-3):</a:t>
            </a:r>
            <a:r>
              <a:rPr lang="en-US" sz="2400" b="1" dirty="0" smtClean="0">
                <a:latin typeface="Candara" charset="0"/>
                <a:ea typeface="MS PGothic" charset="0"/>
                <a:cs typeface="Arial" charset="0"/>
              </a:rPr>
              <a:t> </a:t>
            </a:r>
            <a:r>
              <a:rPr lang="en-US" sz="2400" b="1" dirty="0">
                <a:latin typeface="Candara" charset="0"/>
                <a:ea typeface="MS PGothic" charset="0"/>
                <a:cs typeface="Arial" charset="0"/>
              </a:rPr>
              <a:t>Love is supremely prominent; it is not just important but indispensable in the Christian life. </a:t>
            </a:r>
          </a:p>
          <a:p>
            <a:pPr marL="458788" indent="-458788">
              <a:defRPr/>
            </a:pPr>
            <a:endParaRPr lang="en-US" sz="1400" b="1" dirty="0">
              <a:latin typeface="Candara" charset="0"/>
              <a:ea typeface="MS PGothic" charset="0"/>
              <a:cs typeface="Arial" charset="0"/>
            </a:endParaRPr>
          </a:p>
          <a:p>
            <a:pPr marL="458788" indent="-458788">
              <a:defRPr/>
            </a:pPr>
            <a:r>
              <a:rPr lang="en-US" sz="2400" b="1" dirty="0">
                <a:solidFill>
                  <a:srgbClr val="FF0000"/>
                </a:solidFill>
                <a:latin typeface="Candara" charset="0"/>
                <a:ea typeface="MS PGothic" charset="0"/>
                <a:cs typeface="Arial" charset="0"/>
              </a:rPr>
              <a:t>Love is </a:t>
            </a:r>
            <a:r>
              <a:rPr lang="en-US" sz="2400" b="1" u="sng" dirty="0" smtClean="0">
                <a:solidFill>
                  <a:srgbClr val="FF0000"/>
                </a:solidFill>
                <a:latin typeface="Candara" charset="0"/>
                <a:ea typeface="MS PGothic" charset="0"/>
                <a:cs typeface="Arial" charset="0"/>
              </a:rPr>
              <a:t>PRACTICAL</a:t>
            </a:r>
            <a:r>
              <a:rPr lang="en-US" sz="2400" b="1" dirty="0" smtClean="0">
                <a:solidFill>
                  <a:srgbClr val="FF0000"/>
                </a:solidFill>
                <a:latin typeface="Candara" charset="0"/>
                <a:ea typeface="MS PGothic" charset="0"/>
                <a:cs typeface="Arial" charset="0"/>
              </a:rPr>
              <a:t> (vs. 4-7):</a:t>
            </a:r>
            <a:r>
              <a:rPr lang="en-US" sz="2400" b="1" dirty="0" smtClean="0">
                <a:latin typeface="Candara" charset="0"/>
                <a:ea typeface="MS PGothic" charset="0"/>
                <a:cs typeface="Arial" charset="0"/>
              </a:rPr>
              <a:t> </a:t>
            </a:r>
            <a:r>
              <a:rPr lang="en-US" sz="2400" b="1" dirty="0">
                <a:latin typeface="Candara" charset="0"/>
                <a:ea typeface="MS PGothic" charset="0"/>
                <a:cs typeface="Arial" charset="0"/>
              </a:rPr>
              <a:t>Love is something you do out of patience and kindness for others </a:t>
            </a:r>
            <a:r>
              <a:rPr lang="en-US" sz="2350" b="1" dirty="0">
                <a:latin typeface="Candara" charset="0"/>
                <a:ea typeface="MS PGothic" charset="0"/>
                <a:cs typeface="Arial" charset="0"/>
              </a:rPr>
              <a:t>[15 characteristics </a:t>
            </a:r>
            <a:r>
              <a:rPr lang="en-US" sz="2350" b="1" dirty="0" smtClean="0">
                <a:latin typeface="Candara" charset="0"/>
                <a:ea typeface="MS PGothic" charset="0"/>
                <a:cs typeface="Arial" charset="0"/>
              </a:rPr>
              <a:t>= fruit </a:t>
            </a:r>
            <a:r>
              <a:rPr lang="en-US" sz="2350" b="1" dirty="0">
                <a:latin typeface="Candara" charset="0"/>
                <a:ea typeface="MS PGothic" charset="0"/>
                <a:cs typeface="Arial" charset="0"/>
              </a:rPr>
              <a:t>of the </a:t>
            </a:r>
            <a:r>
              <a:rPr lang="en-US" sz="2350" b="1" dirty="0" smtClean="0">
                <a:latin typeface="Candara" charset="0"/>
                <a:ea typeface="MS PGothic" charset="0"/>
                <a:cs typeface="Arial" charset="0"/>
              </a:rPr>
              <a:t>Spirit]. </a:t>
            </a:r>
            <a:endParaRPr lang="en-US" sz="2350" b="1" dirty="0">
              <a:latin typeface="Candara" charset="0"/>
              <a:ea typeface="MS PGothic" charset="0"/>
              <a:cs typeface="Arial" charset="0"/>
            </a:endParaRPr>
          </a:p>
          <a:p>
            <a:pPr marL="458788" indent="-458788">
              <a:defRPr/>
            </a:pPr>
            <a:endParaRPr lang="en-US" sz="1400" b="1" dirty="0">
              <a:latin typeface="Candara" charset="0"/>
              <a:ea typeface="MS PGothic" charset="0"/>
              <a:cs typeface="Arial" charset="0"/>
            </a:endParaRPr>
          </a:p>
          <a:p>
            <a:pPr marL="458788" indent="-458788">
              <a:defRPr/>
            </a:pPr>
            <a:r>
              <a:rPr lang="en-US" sz="2400" b="1" dirty="0">
                <a:solidFill>
                  <a:srgbClr val="FF0000"/>
                </a:solidFill>
                <a:latin typeface="Candara" charset="0"/>
                <a:ea typeface="MS PGothic" charset="0"/>
                <a:cs typeface="Arial" charset="0"/>
              </a:rPr>
              <a:t>Love is </a:t>
            </a:r>
            <a:r>
              <a:rPr lang="en-US" sz="2400" b="1" u="sng" dirty="0" smtClean="0">
                <a:solidFill>
                  <a:srgbClr val="FF0000"/>
                </a:solidFill>
                <a:latin typeface="Candara" charset="0"/>
                <a:ea typeface="MS PGothic" charset="0"/>
                <a:cs typeface="Arial" charset="0"/>
              </a:rPr>
              <a:t>PERMANENT</a:t>
            </a:r>
            <a:r>
              <a:rPr lang="en-US" sz="2400" b="1" dirty="0" smtClean="0">
                <a:solidFill>
                  <a:srgbClr val="FF0000"/>
                </a:solidFill>
                <a:latin typeface="Candara" charset="0"/>
                <a:ea typeface="MS PGothic" charset="0"/>
                <a:cs typeface="Arial" charset="0"/>
              </a:rPr>
              <a:t> (vs. 8-12):</a:t>
            </a:r>
            <a:r>
              <a:rPr lang="en-US" sz="2400" b="1" dirty="0" smtClean="0">
                <a:latin typeface="Candara" charset="0"/>
                <a:ea typeface="MS PGothic" charset="0"/>
                <a:cs typeface="Arial" charset="0"/>
              </a:rPr>
              <a:t> </a:t>
            </a:r>
            <a:r>
              <a:rPr lang="en-US" sz="2400" b="1" dirty="0">
                <a:latin typeface="Candara" charset="0"/>
                <a:ea typeface="MS PGothic" charset="0"/>
                <a:cs typeface="Arial" charset="0"/>
              </a:rPr>
              <a:t>Love never ends—it stands as the permanent central essence of the life in God’s </a:t>
            </a:r>
            <a:r>
              <a:rPr lang="en-US" sz="2400" b="1" dirty="0" smtClean="0">
                <a:latin typeface="Candara" charset="0"/>
                <a:ea typeface="MS PGothic" charset="0"/>
                <a:cs typeface="Arial" charset="0"/>
              </a:rPr>
              <a:t>kingdom.</a:t>
            </a:r>
          </a:p>
          <a:p>
            <a:pPr marL="458788" indent="-458788">
              <a:defRPr/>
            </a:pPr>
            <a:endParaRPr lang="en-US" sz="1400" b="1" dirty="0">
              <a:latin typeface="Candara" charset="0"/>
              <a:ea typeface="MS PGothic" charset="0"/>
              <a:cs typeface="Arial" charset="0"/>
            </a:endParaRPr>
          </a:p>
          <a:p>
            <a:pPr marL="458788" indent="-458788">
              <a:defRPr/>
            </a:pPr>
            <a:r>
              <a:rPr lang="en-US" sz="2400" b="1" dirty="0">
                <a:solidFill>
                  <a:srgbClr val="FF0000"/>
                </a:solidFill>
                <a:latin typeface="Candara" charset="0"/>
                <a:ea typeface="MS PGothic" charset="0"/>
                <a:cs typeface="Arial" charset="0"/>
              </a:rPr>
              <a:t>Love is </a:t>
            </a:r>
            <a:r>
              <a:rPr lang="en-US" sz="2400" b="1" u="sng" dirty="0" smtClean="0">
                <a:solidFill>
                  <a:srgbClr val="FF0000"/>
                </a:solidFill>
                <a:latin typeface="Candara" charset="0"/>
                <a:ea typeface="MS PGothic" charset="0"/>
                <a:cs typeface="Arial" charset="0"/>
              </a:rPr>
              <a:t>PREEMINENT</a:t>
            </a:r>
            <a:r>
              <a:rPr lang="en-US" sz="2400" b="1" dirty="0" smtClean="0">
                <a:solidFill>
                  <a:srgbClr val="FF0000"/>
                </a:solidFill>
                <a:latin typeface="Candara" charset="0"/>
                <a:ea typeface="MS PGothic" charset="0"/>
                <a:cs typeface="Arial" charset="0"/>
              </a:rPr>
              <a:t> (v. 13):</a:t>
            </a:r>
            <a:r>
              <a:rPr lang="en-US" sz="2400" b="1" dirty="0" smtClean="0">
                <a:latin typeface="Candara" charset="0"/>
                <a:ea typeface="MS PGothic" charset="0"/>
                <a:cs typeface="Arial" charset="0"/>
              </a:rPr>
              <a:t> </a:t>
            </a:r>
            <a:r>
              <a:rPr lang="en-US" sz="2400" b="1" dirty="0">
                <a:latin typeface="Candara" charset="0"/>
                <a:ea typeface="MS PGothic" charset="0"/>
                <a:cs typeface="Arial" charset="0"/>
              </a:rPr>
              <a:t>The greatest of the three abiding </a:t>
            </a:r>
            <a:r>
              <a:rPr lang="en-US" sz="2400" b="1" dirty="0" smtClean="0">
                <a:latin typeface="Candara" charset="0"/>
                <a:ea typeface="MS PGothic" charset="0"/>
                <a:cs typeface="Arial" charset="0"/>
              </a:rPr>
              <a:t>virtues—faith, hope, and love—is love. </a:t>
            </a:r>
            <a:endParaRPr lang="en-US" sz="2400" b="1" dirty="0">
              <a:latin typeface="Candara" charset="0"/>
              <a:ea typeface="MS PGothic" charset="0"/>
              <a:cs typeface="Arial" charset="0"/>
            </a:endParaRPr>
          </a:p>
        </p:txBody>
      </p:sp>
    </p:spTree>
    <p:extLst>
      <p:ext uri="{BB962C8B-B14F-4D97-AF65-F5344CB8AC3E}">
        <p14:creationId xmlns:p14="http://schemas.microsoft.com/office/powerpoint/2010/main" val="937593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1" y="838200"/>
            <a:ext cx="8686799" cy="5867400"/>
          </a:xfrm>
        </p:spPr>
        <p:txBody>
          <a:bodyPr/>
          <a:lstStyle/>
          <a:p>
            <a:pPr marL="0" indent="0" algn="ctr">
              <a:spcBef>
                <a:spcPts val="0"/>
              </a:spcBef>
              <a:spcAft>
                <a:spcPts val="0"/>
              </a:spcAft>
              <a:buNone/>
            </a:pPr>
            <a:r>
              <a:rPr lang="en-US" sz="2400" b="1" i="1" baseline="30000" dirty="0" smtClean="0">
                <a:solidFill>
                  <a:srgbClr val="000000"/>
                </a:solidFill>
                <a:latin typeface="Candara" charset="0"/>
                <a:ea typeface="MS PGothic" charset="0"/>
                <a:cs typeface="Times New Roman" charset="0"/>
              </a:rPr>
              <a:t>3</a:t>
            </a:r>
            <a:r>
              <a:rPr lang="en-US" sz="2400" b="1" i="1" dirty="0">
                <a:solidFill>
                  <a:srgbClr val="000000"/>
                </a:solidFill>
                <a:latin typeface="Candara" charset="0"/>
                <a:ea typeface="MS PGothic" charset="0"/>
                <a:cs typeface="Times New Roman" charset="0"/>
              </a:rPr>
              <a:t> We always thank God, the Father </a:t>
            </a:r>
            <a:r>
              <a:rPr lang="en-US" sz="2400" b="1" i="1" dirty="0" smtClean="0">
                <a:solidFill>
                  <a:srgbClr val="000000"/>
                </a:solidFill>
                <a:latin typeface="Candara" charset="0"/>
                <a:ea typeface="MS PGothic" charset="0"/>
                <a:cs typeface="Times New Roman" charset="0"/>
              </a:rPr>
              <a:t>of</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 </a:t>
            </a:r>
            <a:r>
              <a:rPr lang="en-US" sz="2400" b="1" i="1" dirty="0">
                <a:solidFill>
                  <a:srgbClr val="000000"/>
                </a:solidFill>
                <a:latin typeface="Candara" charset="0"/>
                <a:ea typeface="MS PGothic" charset="0"/>
                <a:cs typeface="Times New Roman" charset="0"/>
              </a:rPr>
              <a:t>our Lord Jesus Christ, </a:t>
            </a:r>
            <a:r>
              <a:rPr lang="en-US" sz="2400" b="1" i="1" dirty="0" smtClean="0">
                <a:solidFill>
                  <a:srgbClr val="000000"/>
                </a:solidFill>
                <a:latin typeface="Candara" charset="0"/>
                <a:ea typeface="MS PGothic" charset="0"/>
                <a:cs typeface="Times New Roman" charset="0"/>
              </a:rPr>
              <a:t>when </a:t>
            </a:r>
            <a:r>
              <a:rPr lang="en-US" sz="2400" b="1" i="1" dirty="0">
                <a:solidFill>
                  <a:srgbClr val="000000"/>
                </a:solidFill>
                <a:latin typeface="Candara" charset="0"/>
                <a:ea typeface="MS PGothic" charset="0"/>
                <a:cs typeface="Times New Roman" charset="0"/>
              </a:rPr>
              <a:t>we pray for you,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baseline="30000" dirty="0" smtClean="0">
                <a:solidFill>
                  <a:srgbClr val="000000"/>
                </a:solidFill>
                <a:latin typeface="Candara" charset="0"/>
                <a:ea typeface="MS PGothic" charset="0"/>
                <a:cs typeface="Times New Roman" charset="0"/>
              </a:rPr>
              <a:t>4</a:t>
            </a:r>
            <a:r>
              <a:rPr lang="en-US" sz="2400" b="1" i="1" dirty="0">
                <a:solidFill>
                  <a:srgbClr val="000000"/>
                </a:solidFill>
                <a:latin typeface="Candara" charset="0"/>
                <a:ea typeface="MS PGothic" charset="0"/>
                <a:cs typeface="Times New Roman" charset="0"/>
              </a:rPr>
              <a:t> since we heard of your </a:t>
            </a:r>
            <a:r>
              <a:rPr lang="en-US" sz="2400" b="1" i="1" dirty="0">
                <a:solidFill>
                  <a:srgbClr val="FF0000"/>
                </a:solidFill>
                <a:latin typeface="Candara" charset="0"/>
                <a:ea typeface="MS PGothic" charset="0"/>
                <a:cs typeface="Times New Roman" charset="0"/>
              </a:rPr>
              <a:t>faith</a:t>
            </a:r>
            <a:r>
              <a:rPr lang="en-US" sz="2400" b="1" i="1" dirty="0">
                <a:solidFill>
                  <a:srgbClr val="000000"/>
                </a:solidFill>
                <a:latin typeface="Candara" charset="0"/>
                <a:ea typeface="MS PGothic" charset="0"/>
                <a:cs typeface="Times New Roman" charset="0"/>
              </a:rPr>
              <a:t> in Christ Jesus </a:t>
            </a:r>
            <a:r>
              <a:rPr lang="en-US" sz="2400" b="1" i="1" dirty="0" smtClean="0">
                <a:solidFill>
                  <a:srgbClr val="000000"/>
                </a:solidFill>
                <a:latin typeface="Candara" charset="0"/>
                <a:ea typeface="MS PGothic" charset="0"/>
                <a:cs typeface="Times New Roman" charset="0"/>
              </a:rPr>
              <a:t>and </a:t>
            </a:r>
            <a:r>
              <a:rPr lang="en-US" sz="2400" b="1" i="1" dirty="0">
                <a:solidFill>
                  <a:srgbClr val="000000"/>
                </a:solidFill>
                <a:latin typeface="Candara" charset="0"/>
                <a:ea typeface="MS PGothic" charset="0"/>
                <a:cs typeface="Times New Roman" charset="0"/>
              </a:rPr>
              <a:t>of </a:t>
            </a:r>
            <a:r>
              <a:rPr lang="en-US" sz="2400" b="1" i="1" dirty="0" smtClean="0">
                <a:solidFill>
                  <a:srgbClr val="000000"/>
                </a:solidFill>
                <a:latin typeface="Candara" charset="0"/>
                <a:ea typeface="MS PGothic" charset="0"/>
                <a:cs typeface="Times New Roman" charset="0"/>
              </a:rPr>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the </a:t>
            </a:r>
            <a:r>
              <a:rPr lang="en-US" sz="2400" b="1" i="1" dirty="0" smtClean="0">
                <a:solidFill>
                  <a:srgbClr val="FF0000"/>
                </a:solidFill>
                <a:latin typeface="Candara" charset="0"/>
                <a:ea typeface="MS PGothic" charset="0"/>
                <a:cs typeface="Times New Roman" charset="0"/>
              </a:rPr>
              <a:t>love </a:t>
            </a:r>
            <a:r>
              <a:rPr lang="en-US" sz="2400" b="1" i="1" dirty="0">
                <a:solidFill>
                  <a:srgbClr val="000000"/>
                </a:solidFill>
                <a:latin typeface="Candara" charset="0"/>
                <a:ea typeface="MS PGothic" charset="0"/>
                <a:cs typeface="Times New Roman" charset="0"/>
              </a:rPr>
              <a:t>that you have for all the saints, </a:t>
            </a:r>
            <a:r>
              <a:rPr lang="en-US" sz="2400" b="1" i="1" baseline="30000" dirty="0">
                <a:solidFill>
                  <a:srgbClr val="000000"/>
                </a:solidFill>
                <a:latin typeface="Candara" charset="0"/>
                <a:ea typeface="MS PGothic" charset="0"/>
                <a:cs typeface="Times New Roman" charset="0"/>
              </a:rPr>
              <a:t>5</a:t>
            </a:r>
            <a:r>
              <a:rPr lang="en-US" sz="2400" b="1" i="1" dirty="0">
                <a:solidFill>
                  <a:srgbClr val="000000"/>
                </a:solidFill>
                <a:latin typeface="Candara" charset="0"/>
                <a:ea typeface="MS PGothic" charset="0"/>
                <a:cs typeface="Times New Roman" charset="0"/>
              </a:rPr>
              <a:t> because of </a:t>
            </a:r>
            <a:r>
              <a:rPr lang="en-US" sz="2400" b="1" i="1" dirty="0" smtClean="0">
                <a:solidFill>
                  <a:srgbClr val="000000"/>
                </a:solidFill>
                <a:latin typeface="Candara" charset="0"/>
                <a:ea typeface="MS PGothic" charset="0"/>
                <a:cs typeface="Times New Roman" charset="0"/>
              </a:rPr>
              <a:t>the </a:t>
            </a:r>
            <a:br>
              <a:rPr lang="en-US" sz="2400" b="1" i="1" dirty="0" smtClean="0">
                <a:solidFill>
                  <a:srgbClr val="000000"/>
                </a:solidFill>
                <a:latin typeface="Candara" charset="0"/>
                <a:ea typeface="MS PGothic" charset="0"/>
                <a:cs typeface="Times New Roman" charset="0"/>
              </a:rPr>
            </a:br>
            <a:r>
              <a:rPr lang="en-US" sz="2400" b="1" i="1" dirty="0" smtClean="0">
                <a:solidFill>
                  <a:srgbClr val="FF0000"/>
                </a:solidFill>
                <a:latin typeface="Candara" charset="0"/>
                <a:ea typeface="MS PGothic" charset="0"/>
                <a:cs typeface="Times New Roman" charset="0"/>
              </a:rPr>
              <a:t>hope</a:t>
            </a:r>
            <a:r>
              <a:rPr lang="en-US" sz="2400" b="1" i="1" dirty="0">
                <a:solidFill>
                  <a:srgbClr val="000000"/>
                </a:solidFill>
                <a:latin typeface="Candara" charset="0"/>
                <a:ea typeface="MS PGothic" charset="0"/>
                <a:cs typeface="Times New Roman" charset="0"/>
              </a:rPr>
              <a:t> laid </a:t>
            </a:r>
            <a:r>
              <a:rPr lang="en-US" sz="2400" b="1" i="1" dirty="0" smtClean="0">
                <a:solidFill>
                  <a:srgbClr val="000000"/>
                </a:solidFill>
                <a:latin typeface="Candara" charset="0"/>
                <a:ea typeface="MS PGothic" charset="0"/>
                <a:cs typeface="Times New Roman" charset="0"/>
              </a:rPr>
              <a:t>up </a:t>
            </a:r>
            <a:r>
              <a:rPr lang="en-US" sz="2400" b="1" i="1" dirty="0">
                <a:solidFill>
                  <a:srgbClr val="000000"/>
                </a:solidFill>
                <a:latin typeface="Candara" charset="0"/>
                <a:ea typeface="MS PGothic" charset="0"/>
                <a:cs typeface="Times New Roman" charset="0"/>
              </a:rPr>
              <a:t>for you in heaven. Of this you have </a:t>
            </a:r>
            <a:r>
              <a:rPr lang="en-US" sz="2400" b="1" i="1" dirty="0" smtClean="0">
                <a:solidFill>
                  <a:srgbClr val="000000"/>
                </a:solidFill>
                <a:latin typeface="Candara" charset="0"/>
                <a:ea typeface="MS PGothic" charset="0"/>
                <a:cs typeface="Times New Roman" charset="0"/>
              </a:rPr>
              <a:t>heard </a:t>
            </a:r>
            <a:br>
              <a:rPr lang="en-US" sz="2400" b="1" i="1" dirty="0" smtClean="0">
                <a:solidFill>
                  <a:srgbClr val="000000"/>
                </a:solidFill>
                <a:latin typeface="Candara" charset="0"/>
                <a:ea typeface="MS PGothic" charset="0"/>
                <a:cs typeface="Times New Roman" charset="0"/>
              </a:rPr>
            </a:br>
            <a:r>
              <a:rPr lang="en-US" sz="2400" b="1" i="1" dirty="0" smtClean="0">
                <a:solidFill>
                  <a:srgbClr val="000000"/>
                </a:solidFill>
                <a:latin typeface="Candara" charset="0"/>
                <a:ea typeface="MS PGothic" charset="0"/>
                <a:cs typeface="Times New Roman" charset="0"/>
              </a:rPr>
              <a:t>before </a:t>
            </a:r>
            <a:r>
              <a:rPr lang="en-US" sz="2400" b="1" i="1" dirty="0">
                <a:solidFill>
                  <a:srgbClr val="000000"/>
                </a:solidFill>
                <a:latin typeface="Candara" charset="0"/>
                <a:ea typeface="MS PGothic" charset="0"/>
                <a:cs typeface="Times New Roman" charset="0"/>
              </a:rPr>
              <a:t>in the word of the truth, the gospel.</a:t>
            </a:r>
            <a:br>
              <a:rPr lang="en-US" sz="2400" b="1" i="1" dirty="0">
                <a:solidFill>
                  <a:srgbClr val="000000"/>
                </a:solidFill>
                <a:latin typeface="Candara" charset="0"/>
                <a:ea typeface="MS PGothic" charset="0"/>
                <a:cs typeface="Times New Roman" charset="0"/>
              </a:rPr>
            </a:br>
            <a:r>
              <a:rPr lang="en-US" sz="2400" b="1" i="1" dirty="0">
                <a:solidFill>
                  <a:srgbClr val="000000"/>
                </a:solidFill>
                <a:latin typeface="Candara" charset="0"/>
                <a:ea typeface="MS PGothic" charset="0"/>
                <a:cs typeface="Times New Roman" charset="0"/>
              </a:rPr>
              <a:t>Colossians 1:</a:t>
            </a:r>
            <a:r>
              <a:rPr lang="en-US" sz="2400" b="1" i="1" dirty="0" smtClean="0">
                <a:solidFill>
                  <a:srgbClr val="000000"/>
                </a:solidFill>
                <a:latin typeface="Candara" charset="0"/>
                <a:ea typeface="MS PGothic" charset="0"/>
                <a:cs typeface="Times New Roman" charset="0"/>
              </a:rPr>
              <a:t>3-4</a:t>
            </a:r>
            <a:endParaRPr lang="en-US" sz="2400" b="1" i="1" dirty="0">
              <a:solidFill>
                <a:srgbClr val="000000"/>
              </a:solidFill>
              <a:latin typeface="Candara" charset="0"/>
              <a:ea typeface="MS PGothic" charset="0"/>
              <a:cs typeface="Times New Roman" charset="0"/>
            </a:endParaRPr>
          </a:p>
          <a:p>
            <a:pPr marL="0" indent="0" algn="ctr">
              <a:spcBef>
                <a:spcPts val="0"/>
              </a:spcBef>
              <a:spcAft>
                <a:spcPts val="0"/>
              </a:spcAft>
              <a:buNone/>
            </a:pPr>
            <a:r>
              <a:rPr lang="en-US" sz="2400" b="1" i="1" dirty="0">
                <a:solidFill>
                  <a:srgbClr val="000000"/>
                </a:solidFill>
                <a:latin typeface="Candara" charset="0"/>
                <a:ea typeface="MS PGothic" charset="0"/>
                <a:cs typeface="Times New Roman" charset="0"/>
              </a:rPr>
              <a:t> </a:t>
            </a:r>
            <a:endParaRPr lang="en-US" sz="2400" b="1" i="1" dirty="0" smtClean="0">
              <a:solidFill>
                <a:srgbClr val="000000"/>
              </a:solidFill>
              <a:latin typeface="Candara" charset="0"/>
              <a:ea typeface="MS PGothic" charset="0"/>
              <a:cs typeface="Times New Roman" charset="0"/>
            </a:endParaRPr>
          </a:p>
          <a:p>
            <a:pPr marL="0" indent="0" algn="ctr">
              <a:spcBef>
                <a:spcPts val="0"/>
              </a:spcBef>
              <a:spcAft>
                <a:spcPts val="0"/>
              </a:spcAft>
              <a:buNone/>
            </a:pPr>
            <a:r>
              <a:rPr lang="en-US" sz="2400" b="1" i="1" baseline="30000" dirty="0">
                <a:solidFill>
                  <a:srgbClr val="000000"/>
                </a:solidFill>
                <a:latin typeface="Candara" charset="0"/>
                <a:ea typeface="MS PGothic" charset="0"/>
                <a:cs typeface="Times New Roman" charset="0"/>
              </a:rPr>
              <a:t>2</a:t>
            </a:r>
            <a:r>
              <a:rPr lang="en-US" sz="2400" b="1" i="1" dirty="0">
                <a:solidFill>
                  <a:srgbClr val="000000"/>
                </a:solidFill>
                <a:latin typeface="Candara" charset="0"/>
                <a:ea typeface="MS PGothic" charset="0"/>
                <a:cs typeface="Times New Roman" charset="0"/>
              </a:rPr>
              <a:t> We give thanks to God always for all of you, </a:t>
            </a:r>
            <a:br>
              <a:rPr lang="en-US" sz="2400" b="1" i="1" dirty="0">
                <a:solidFill>
                  <a:srgbClr val="000000"/>
                </a:solidFill>
                <a:latin typeface="Candara" charset="0"/>
                <a:ea typeface="MS PGothic" charset="0"/>
                <a:cs typeface="Times New Roman" charset="0"/>
              </a:rPr>
            </a:br>
            <a:r>
              <a:rPr lang="en-US" sz="2400" b="1" i="1" dirty="0">
                <a:solidFill>
                  <a:srgbClr val="000000"/>
                </a:solidFill>
                <a:latin typeface="Candara" charset="0"/>
                <a:ea typeface="MS PGothic" charset="0"/>
                <a:cs typeface="Times New Roman" charset="0"/>
              </a:rPr>
              <a:t>constantly mentioning you in our prayers, </a:t>
            </a:r>
            <a:r>
              <a:rPr lang="en-US" sz="2400" b="1" i="1" baseline="30000" dirty="0">
                <a:solidFill>
                  <a:srgbClr val="000000"/>
                </a:solidFill>
                <a:latin typeface="Candara" charset="0"/>
                <a:ea typeface="MS PGothic" charset="0"/>
                <a:cs typeface="Times New Roman" charset="0"/>
              </a:rPr>
              <a:t>3</a:t>
            </a:r>
            <a:r>
              <a:rPr lang="en-US" sz="2400" b="1" i="1" dirty="0">
                <a:solidFill>
                  <a:srgbClr val="000000"/>
                </a:solidFill>
                <a:latin typeface="Candara" charset="0"/>
                <a:ea typeface="MS PGothic" charset="0"/>
                <a:cs typeface="Times New Roman" charset="0"/>
              </a:rPr>
              <a:t> remembering</a:t>
            </a:r>
            <a:br>
              <a:rPr lang="en-US" sz="2400" b="1" i="1" dirty="0">
                <a:solidFill>
                  <a:srgbClr val="000000"/>
                </a:solidFill>
                <a:latin typeface="Candara" charset="0"/>
                <a:ea typeface="MS PGothic" charset="0"/>
                <a:cs typeface="Times New Roman" charset="0"/>
              </a:rPr>
            </a:br>
            <a:r>
              <a:rPr lang="en-US" sz="2400" b="1" i="1" dirty="0">
                <a:solidFill>
                  <a:srgbClr val="000000"/>
                </a:solidFill>
                <a:latin typeface="Candara" charset="0"/>
                <a:ea typeface="MS PGothic" charset="0"/>
                <a:cs typeface="Times New Roman" charset="0"/>
              </a:rPr>
              <a:t> before our God and Father your work of </a:t>
            </a:r>
            <a:r>
              <a:rPr lang="en-US" sz="2400" b="1" i="1" dirty="0">
                <a:solidFill>
                  <a:srgbClr val="FF0000"/>
                </a:solidFill>
                <a:latin typeface="Candara" charset="0"/>
                <a:ea typeface="MS PGothic" charset="0"/>
                <a:cs typeface="Times New Roman" charset="0"/>
              </a:rPr>
              <a:t>faith</a:t>
            </a:r>
            <a:r>
              <a:rPr lang="en-US" sz="2400" b="1" i="1" dirty="0">
                <a:solidFill>
                  <a:srgbClr val="000000"/>
                </a:solidFill>
                <a:latin typeface="Candara" charset="0"/>
                <a:ea typeface="MS PGothic" charset="0"/>
                <a:cs typeface="Times New Roman" charset="0"/>
              </a:rPr>
              <a:t> and labor of </a:t>
            </a:r>
            <a:r>
              <a:rPr lang="en-US" sz="2400" b="1" i="1" dirty="0">
                <a:solidFill>
                  <a:srgbClr val="FF0000"/>
                </a:solidFill>
                <a:latin typeface="Candara" charset="0"/>
                <a:ea typeface="MS PGothic" charset="0"/>
                <a:cs typeface="Times New Roman" charset="0"/>
              </a:rPr>
              <a:t>love</a:t>
            </a:r>
            <a:r>
              <a:rPr lang="en-US" sz="2400" b="1" i="1" dirty="0">
                <a:solidFill>
                  <a:srgbClr val="000000"/>
                </a:solidFill>
                <a:latin typeface="Candara" charset="0"/>
                <a:ea typeface="MS PGothic" charset="0"/>
                <a:cs typeface="Times New Roman" charset="0"/>
              </a:rPr>
              <a:t> </a:t>
            </a:r>
            <a:br>
              <a:rPr lang="en-US" sz="2400" b="1" i="1" dirty="0">
                <a:solidFill>
                  <a:srgbClr val="000000"/>
                </a:solidFill>
                <a:latin typeface="Candara" charset="0"/>
                <a:ea typeface="MS PGothic" charset="0"/>
                <a:cs typeface="Times New Roman" charset="0"/>
              </a:rPr>
            </a:br>
            <a:r>
              <a:rPr lang="en-US" sz="2400" b="1" i="1" dirty="0">
                <a:solidFill>
                  <a:srgbClr val="000000"/>
                </a:solidFill>
                <a:latin typeface="Candara" charset="0"/>
                <a:ea typeface="MS PGothic" charset="0"/>
                <a:cs typeface="Times New Roman" charset="0"/>
              </a:rPr>
              <a:t>and steadfastness of</a:t>
            </a:r>
            <a:r>
              <a:rPr lang="en-US" sz="2400" b="1" i="1" dirty="0">
                <a:solidFill>
                  <a:srgbClr val="FF0000"/>
                </a:solidFill>
                <a:latin typeface="Candara" charset="0"/>
                <a:ea typeface="MS PGothic" charset="0"/>
                <a:cs typeface="Times New Roman" charset="0"/>
              </a:rPr>
              <a:t> hope </a:t>
            </a:r>
            <a:r>
              <a:rPr lang="en-US" sz="2400" b="1" i="1" dirty="0">
                <a:solidFill>
                  <a:srgbClr val="000000"/>
                </a:solidFill>
                <a:latin typeface="Candara" charset="0"/>
                <a:ea typeface="MS PGothic" charset="0"/>
                <a:cs typeface="Times New Roman" charset="0"/>
              </a:rPr>
              <a:t>in our Lord Jesus Christ.</a:t>
            </a:r>
            <a:br>
              <a:rPr lang="en-US" sz="2400" b="1" i="1" dirty="0">
                <a:solidFill>
                  <a:srgbClr val="000000"/>
                </a:solidFill>
                <a:latin typeface="Candara" charset="0"/>
                <a:ea typeface="MS PGothic" charset="0"/>
                <a:cs typeface="Times New Roman" charset="0"/>
              </a:rPr>
            </a:br>
            <a:r>
              <a:rPr lang="en-US" sz="2400" b="1" i="1" dirty="0">
                <a:solidFill>
                  <a:srgbClr val="000000"/>
                </a:solidFill>
                <a:latin typeface="Candara" charset="0"/>
                <a:ea typeface="MS PGothic" charset="0"/>
                <a:cs typeface="Times New Roman" charset="0"/>
              </a:rPr>
              <a:t>1 Thessalonians 1:2-3</a:t>
            </a:r>
          </a:p>
          <a:p>
            <a:pPr marL="0" indent="0" algn="ctr">
              <a:spcBef>
                <a:spcPts val="0"/>
              </a:spcBef>
              <a:spcAft>
                <a:spcPts val="0"/>
              </a:spcAft>
              <a:buNone/>
            </a:pPr>
            <a:r>
              <a:rPr lang="en-US" sz="2400" b="1" i="1" dirty="0">
                <a:solidFill>
                  <a:srgbClr val="000000"/>
                </a:solidFill>
                <a:latin typeface="Candara" charset="0"/>
                <a:ea typeface="MS PGothic" charset="0"/>
                <a:cs typeface="Times New Roman" charset="0"/>
              </a:rPr>
              <a:t> </a:t>
            </a:r>
          </a:p>
          <a:p>
            <a:pPr marL="0" indent="0" algn="ctr">
              <a:spcBef>
                <a:spcPts val="0"/>
              </a:spcBef>
              <a:spcAft>
                <a:spcPts val="0"/>
              </a:spcAft>
              <a:buNone/>
            </a:pPr>
            <a:endParaRPr lang="en-US" sz="2400" b="1" i="1" dirty="0">
              <a:solidFill>
                <a:srgbClr val="000000"/>
              </a:solidFill>
              <a:latin typeface="Candara" charset="0"/>
              <a:ea typeface="MS PGothic" charset="0"/>
              <a:cs typeface="Times New Roman" charset="0"/>
            </a:endParaRPr>
          </a:p>
          <a:p>
            <a:pPr marL="458788" indent="-458788">
              <a:defRPr/>
            </a:pPr>
            <a:endParaRPr lang="en-US" sz="2000" b="1" dirty="0" smtClean="0">
              <a:latin typeface="Candara" charset="0"/>
              <a:ea typeface="MS PGothic" charset="0"/>
              <a:cs typeface="Arial" charset="0"/>
            </a:endParaRPr>
          </a:p>
        </p:txBody>
      </p:sp>
    </p:spTree>
    <p:extLst>
      <p:ext uri="{BB962C8B-B14F-4D97-AF65-F5344CB8AC3E}">
        <p14:creationId xmlns:p14="http://schemas.microsoft.com/office/powerpoint/2010/main" val="6096851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8686800" cy="914400"/>
          </a:xfrm>
        </p:spPr>
        <p:txBody>
          <a:bodyPr/>
          <a:lstStyle/>
          <a:p>
            <a:r>
              <a:rPr lang="en-US" sz="2800" b="1" dirty="0">
                <a:latin typeface="Candara" charset="0"/>
                <a:ea typeface="MS PGothic" charset="0"/>
                <a:cs typeface="Arial" charset="0"/>
              </a:rPr>
              <a:t>FAITH, HOPE, </a:t>
            </a:r>
            <a:r>
              <a:rPr lang="en-US" sz="2800" b="1" dirty="0" smtClean="0">
                <a:latin typeface="Candara" charset="0"/>
                <a:ea typeface="MS PGothic" charset="0"/>
                <a:cs typeface="Arial" charset="0"/>
              </a:rPr>
              <a:t>AND </a:t>
            </a:r>
            <a:r>
              <a:rPr lang="en-US" sz="2800" b="1" dirty="0">
                <a:latin typeface="Candara" charset="0"/>
                <a:ea typeface="MS PGothic" charset="0"/>
                <a:cs typeface="Arial" charset="0"/>
              </a:rPr>
              <a:t>LOVE: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THREE </a:t>
            </a:r>
            <a:r>
              <a:rPr lang="en-US" sz="2800" b="1" dirty="0">
                <a:latin typeface="Candara" charset="0"/>
                <a:ea typeface="MS PGothic" charset="0"/>
                <a:cs typeface="Arial" charset="0"/>
              </a:rPr>
              <a:t>VIRTUES THAT LAST FOREVER</a:t>
            </a:r>
          </a:p>
        </p:txBody>
      </p:sp>
      <p:sp>
        <p:nvSpPr>
          <p:cNvPr id="27651" name="Rectangle 3"/>
          <p:cNvSpPr>
            <a:spLocks noGrp="1" noChangeArrowheads="1"/>
          </p:cNvSpPr>
          <p:nvPr>
            <p:ph type="body" idx="1"/>
          </p:nvPr>
        </p:nvSpPr>
        <p:spPr>
          <a:xfrm>
            <a:off x="121605" y="1295400"/>
            <a:ext cx="8869995" cy="5562600"/>
          </a:xfrm>
        </p:spPr>
        <p:txBody>
          <a:bodyPr/>
          <a:lstStyle/>
          <a:p>
            <a:pPr marL="461963" indent="-461963">
              <a:buNone/>
              <a:defRPr/>
            </a:pPr>
            <a:r>
              <a:rPr lang="en-US" sz="2400" b="1" dirty="0" smtClean="0">
                <a:solidFill>
                  <a:srgbClr val="000000"/>
                </a:solidFill>
                <a:latin typeface="Candara" charset="0"/>
                <a:ea typeface="MS PGothic" charset="0"/>
                <a:cs typeface="Arial" charset="0"/>
              </a:rPr>
              <a:t>1)	</a:t>
            </a:r>
            <a:r>
              <a:rPr lang="en-US" sz="2400" b="1" spc="-10" dirty="0" smtClean="0">
                <a:solidFill>
                  <a:srgbClr val="000000"/>
                </a:solidFill>
                <a:latin typeface="Candara" charset="0"/>
                <a:ea typeface="MS PGothic" charset="0"/>
                <a:cs typeface="Arial" charset="0"/>
              </a:rPr>
              <a:t>Why </a:t>
            </a:r>
            <a:r>
              <a:rPr lang="en-US" sz="2400" b="1" spc="-10" dirty="0">
                <a:solidFill>
                  <a:srgbClr val="000000"/>
                </a:solidFill>
                <a:latin typeface="Candara" charset="0"/>
                <a:ea typeface="MS PGothic" charset="0"/>
                <a:cs typeface="Arial" charset="0"/>
              </a:rPr>
              <a:t>is FAITH a lasting virtue</a:t>
            </a:r>
            <a:r>
              <a:rPr lang="en-US" sz="2400" b="1" spc="-10" dirty="0" smtClean="0">
                <a:solidFill>
                  <a:srgbClr val="000000"/>
                </a:solidFill>
                <a:latin typeface="Candara" charset="0"/>
                <a:ea typeface="MS PGothic" charset="0"/>
                <a:cs typeface="Arial" charset="0"/>
              </a:rPr>
              <a:t>?</a:t>
            </a:r>
            <a:br>
              <a:rPr lang="en-US" sz="2400" b="1" spc="-10" dirty="0" smtClean="0">
                <a:solidFill>
                  <a:srgbClr val="000000"/>
                </a:solidFill>
                <a:latin typeface="Candara" charset="0"/>
                <a:ea typeface="MS PGothic" charset="0"/>
                <a:cs typeface="Arial" charset="0"/>
              </a:rPr>
            </a:br>
            <a:r>
              <a:rPr lang="en-US" sz="2400" b="1" spc="-10" dirty="0" smtClean="0">
                <a:solidFill>
                  <a:srgbClr val="FF0000"/>
                </a:solidFill>
                <a:latin typeface="Candara" charset="0"/>
                <a:ea typeface="MS PGothic" charset="0"/>
                <a:cs typeface="Arial" charset="0"/>
              </a:rPr>
              <a:t>Faith gives us access to our eternal grace-relationship with God.</a:t>
            </a:r>
            <a:endParaRPr lang="en-US" sz="2400" b="1" spc="-10" dirty="0">
              <a:solidFill>
                <a:srgbClr val="FF0000"/>
              </a:solidFill>
              <a:latin typeface="Candara" charset="0"/>
              <a:ea typeface="MS PGothic" charset="0"/>
              <a:cs typeface="Arial" charset="0"/>
            </a:endParaRPr>
          </a:p>
          <a:p>
            <a:pPr marL="0" indent="0" algn="ctr">
              <a:spcBef>
                <a:spcPts val="0"/>
              </a:spcBef>
              <a:buNone/>
            </a:pPr>
            <a:endParaRPr lang="en-US" sz="1400" i="1" dirty="0" smtClean="0">
              <a:latin typeface="Candara"/>
              <a:cs typeface="Candara"/>
            </a:endParaRPr>
          </a:p>
          <a:p>
            <a:pPr marL="3175" lvl="2" indent="0" algn="ctr">
              <a:spcBef>
                <a:spcPts val="0"/>
              </a:spcBef>
              <a:buNone/>
              <a:tabLst>
                <a:tab pos="1255713" algn="l"/>
              </a:tabLst>
            </a:pPr>
            <a:r>
              <a:rPr lang="en-US" sz="2300" i="1" baseline="30000" dirty="0" smtClean="0">
                <a:latin typeface="Candara"/>
                <a:cs typeface="Candara"/>
              </a:rPr>
              <a:t>1</a:t>
            </a:r>
            <a:r>
              <a:rPr lang="en-US" sz="2300" i="1" dirty="0">
                <a:latin typeface="Candara"/>
                <a:cs typeface="Candara"/>
              </a:rPr>
              <a:t> Therefore, since we have been justified by faith, </a:t>
            </a:r>
            <a:br>
              <a:rPr lang="en-US" sz="2300" i="1" dirty="0">
                <a:latin typeface="Candara"/>
                <a:cs typeface="Candara"/>
              </a:rPr>
            </a:br>
            <a:r>
              <a:rPr lang="en-US" sz="2300" i="1" dirty="0">
                <a:latin typeface="Candara"/>
                <a:cs typeface="Candara"/>
              </a:rPr>
              <a:t>we have peace with God through our Lord Jesus Christ.</a:t>
            </a:r>
            <a:br>
              <a:rPr lang="en-US" sz="2300" i="1" dirty="0">
                <a:latin typeface="Candara"/>
                <a:cs typeface="Candara"/>
              </a:rPr>
            </a:br>
            <a:r>
              <a:rPr lang="en-US" sz="2300" i="1" baseline="30000" dirty="0">
                <a:latin typeface="Candara"/>
                <a:cs typeface="Candara"/>
              </a:rPr>
              <a:t>2</a:t>
            </a:r>
            <a:r>
              <a:rPr lang="en-US" sz="2300" i="1" dirty="0">
                <a:latin typeface="Candara"/>
                <a:cs typeface="Candara"/>
              </a:rPr>
              <a:t> Through him we have also obtained access by faith into this grace</a:t>
            </a:r>
            <a:br>
              <a:rPr lang="en-US" sz="2300" i="1" dirty="0">
                <a:latin typeface="Candara"/>
                <a:cs typeface="Candara"/>
              </a:rPr>
            </a:br>
            <a:r>
              <a:rPr lang="en-US" sz="2300" i="1" dirty="0">
                <a:latin typeface="Candara"/>
                <a:cs typeface="Candara"/>
              </a:rPr>
              <a:t> in which we stand, and we rejoice in hope of the glory of God. </a:t>
            </a:r>
            <a:br>
              <a:rPr lang="en-US" sz="2300" i="1" dirty="0">
                <a:latin typeface="Candara"/>
                <a:cs typeface="Candara"/>
              </a:rPr>
            </a:br>
            <a:r>
              <a:rPr lang="en-US" sz="2300" i="1" dirty="0">
                <a:latin typeface="Candara"/>
                <a:cs typeface="Candara"/>
              </a:rPr>
              <a:t>Romans 5:1-2 </a:t>
            </a:r>
            <a:endParaRPr lang="en-US" sz="2300" i="1" dirty="0" smtClean="0">
              <a:latin typeface="Candara"/>
              <a:cs typeface="Candara"/>
            </a:endParaRPr>
          </a:p>
          <a:p>
            <a:pPr marL="3175" lvl="2" indent="0" algn="ctr">
              <a:spcBef>
                <a:spcPts val="0"/>
              </a:spcBef>
              <a:buNone/>
              <a:tabLst>
                <a:tab pos="1255713" algn="l"/>
              </a:tabLst>
            </a:pPr>
            <a:endParaRPr lang="en-US" sz="14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Faith is the assurance of things that we hope for; through faith we receive God’s grace—i.e., salvation in Christ Jesus.</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Faith is believing what we cannot see with physical eyes—that’s why hope is closely interconnected to faith.</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We put our faith not in ourselves but in trustworthy God and His promises; we will have faith eternally in God! </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3559488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8686800" cy="914400"/>
          </a:xfrm>
        </p:spPr>
        <p:txBody>
          <a:bodyPr/>
          <a:lstStyle/>
          <a:p>
            <a:r>
              <a:rPr lang="en-US" sz="2800" b="1" dirty="0">
                <a:latin typeface="Candara" charset="0"/>
                <a:ea typeface="MS PGothic" charset="0"/>
                <a:cs typeface="Arial" charset="0"/>
              </a:rPr>
              <a:t>FAITH, HOPE, </a:t>
            </a:r>
            <a:r>
              <a:rPr lang="en-US" sz="2800" b="1" dirty="0" smtClean="0">
                <a:latin typeface="Candara" charset="0"/>
                <a:ea typeface="MS PGothic" charset="0"/>
                <a:cs typeface="Arial" charset="0"/>
              </a:rPr>
              <a:t>AND </a:t>
            </a:r>
            <a:r>
              <a:rPr lang="en-US" sz="2800" b="1" dirty="0">
                <a:latin typeface="Candara" charset="0"/>
                <a:ea typeface="MS PGothic" charset="0"/>
                <a:cs typeface="Arial" charset="0"/>
              </a:rPr>
              <a:t>LOVE: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THREE </a:t>
            </a:r>
            <a:r>
              <a:rPr lang="en-US" sz="2800" b="1" dirty="0">
                <a:latin typeface="Candara" charset="0"/>
                <a:ea typeface="MS PGothic" charset="0"/>
                <a:cs typeface="Arial" charset="0"/>
              </a:rPr>
              <a:t>VIRTUES THAT LAST FOREVER</a:t>
            </a:r>
          </a:p>
        </p:txBody>
      </p:sp>
      <p:sp>
        <p:nvSpPr>
          <p:cNvPr id="27651" name="Rectangle 3"/>
          <p:cNvSpPr>
            <a:spLocks noGrp="1" noChangeArrowheads="1"/>
          </p:cNvSpPr>
          <p:nvPr>
            <p:ph type="body" idx="1"/>
          </p:nvPr>
        </p:nvSpPr>
        <p:spPr>
          <a:xfrm>
            <a:off x="121605" y="1295400"/>
            <a:ext cx="8869995" cy="5562600"/>
          </a:xfrm>
        </p:spPr>
        <p:txBody>
          <a:bodyPr/>
          <a:lstStyle/>
          <a:p>
            <a:pPr marL="461963" lvl="0" indent="-461963">
              <a:buNone/>
              <a:defRPr/>
            </a:pPr>
            <a:r>
              <a:rPr lang="en-US" sz="2400" b="1" dirty="0">
                <a:solidFill>
                  <a:srgbClr val="000000"/>
                </a:solidFill>
                <a:latin typeface="Candara" charset="0"/>
                <a:ea typeface="MS PGothic" charset="0"/>
                <a:cs typeface="Arial" charset="0"/>
              </a:rPr>
              <a:t>2</a:t>
            </a:r>
            <a:r>
              <a:rPr lang="en-US" sz="2400" b="1" dirty="0" smtClean="0">
                <a:solidFill>
                  <a:srgbClr val="000000"/>
                </a:solidFill>
                <a:latin typeface="Candara" charset="0"/>
                <a:ea typeface="MS PGothic" charset="0"/>
                <a:cs typeface="Arial" charset="0"/>
              </a:rPr>
              <a:t>)	</a:t>
            </a:r>
            <a:r>
              <a:rPr lang="en-US" sz="2400" b="1" spc="-10" dirty="0" smtClean="0">
                <a:solidFill>
                  <a:srgbClr val="000000"/>
                </a:solidFill>
                <a:latin typeface="Candara" charset="0"/>
                <a:ea typeface="MS PGothic" charset="0"/>
                <a:cs typeface="Arial" charset="0"/>
              </a:rPr>
              <a:t>Why </a:t>
            </a:r>
            <a:r>
              <a:rPr lang="en-US" sz="2400" b="1" spc="-10" dirty="0">
                <a:solidFill>
                  <a:srgbClr val="000000"/>
                </a:solidFill>
                <a:latin typeface="Candara" charset="0"/>
                <a:ea typeface="MS PGothic" charset="0"/>
                <a:cs typeface="Arial" charset="0"/>
              </a:rPr>
              <a:t>is </a:t>
            </a:r>
            <a:r>
              <a:rPr lang="en-US" sz="2400" b="1" spc="-10" dirty="0" smtClean="0">
                <a:solidFill>
                  <a:srgbClr val="000000"/>
                </a:solidFill>
                <a:latin typeface="Candara" charset="0"/>
                <a:ea typeface="MS PGothic" charset="0"/>
                <a:cs typeface="Arial" charset="0"/>
              </a:rPr>
              <a:t>HOPE </a:t>
            </a:r>
            <a:r>
              <a:rPr lang="en-US" sz="2400" b="1" spc="-10" dirty="0">
                <a:solidFill>
                  <a:srgbClr val="000000"/>
                </a:solidFill>
                <a:latin typeface="Candara" charset="0"/>
                <a:ea typeface="MS PGothic" charset="0"/>
                <a:cs typeface="Arial" charset="0"/>
              </a:rPr>
              <a:t>a lasting virtue</a:t>
            </a:r>
            <a:r>
              <a:rPr lang="en-US" sz="2400" b="1" spc="-10" dirty="0" smtClean="0">
                <a:solidFill>
                  <a:srgbClr val="000000"/>
                </a:solidFill>
                <a:latin typeface="Candara" charset="0"/>
                <a:ea typeface="MS PGothic" charset="0"/>
                <a:cs typeface="Arial" charset="0"/>
              </a:rPr>
              <a:t>?</a:t>
            </a:r>
            <a:br>
              <a:rPr lang="en-US" sz="2400" b="1" spc="-10" dirty="0" smtClean="0">
                <a:solidFill>
                  <a:srgbClr val="000000"/>
                </a:solidFill>
                <a:latin typeface="Candara" charset="0"/>
                <a:ea typeface="MS PGothic" charset="0"/>
                <a:cs typeface="Arial" charset="0"/>
              </a:rPr>
            </a:br>
            <a:r>
              <a:rPr lang="en-US" sz="2400" b="1" spc="-50" dirty="0" smtClean="0">
                <a:solidFill>
                  <a:srgbClr val="FF0000"/>
                </a:solidFill>
                <a:latin typeface="Candara" charset="0"/>
                <a:ea typeface="MS PGothic" charset="0"/>
                <a:cs typeface="Arial" charset="0"/>
              </a:rPr>
              <a:t>Hope gives us a confident </a:t>
            </a:r>
            <a:r>
              <a:rPr lang="en-US" sz="2400" b="1" spc="-50" dirty="0">
                <a:solidFill>
                  <a:srgbClr val="FF0000"/>
                </a:solidFill>
                <a:latin typeface="Candara" charset="0"/>
                <a:ea typeface="MS PGothic" charset="0"/>
                <a:cs typeface="Arial" charset="0"/>
              </a:rPr>
              <a:t>expectation </a:t>
            </a:r>
            <a:r>
              <a:rPr lang="en-US" sz="2400" b="1" spc="-50" dirty="0" smtClean="0">
                <a:solidFill>
                  <a:srgbClr val="FF0000"/>
                </a:solidFill>
                <a:latin typeface="Candara" charset="0"/>
                <a:ea typeface="MS PGothic" charset="0"/>
                <a:cs typeface="Arial" charset="0"/>
              </a:rPr>
              <a:t>in the glory of God forever.</a:t>
            </a:r>
            <a:endParaRPr lang="en-US" sz="2400" b="1" spc="-50" dirty="0">
              <a:solidFill>
                <a:srgbClr val="FF0000"/>
              </a:solidFill>
              <a:latin typeface="Candara" charset="0"/>
              <a:ea typeface="MS PGothic" charset="0"/>
              <a:cs typeface="Arial" charset="0"/>
            </a:endParaRPr>
          </a:p>
          <a:p>
            <a:pPr marL="0" indent="0" algn="ctr">
              <a:spcBef>
                <a:spcPts val="0"/>
              </a:spcBef>
              <a:buNone/>
            </a:pPr>
            <a:r>
              <a:rPr lang="en-US" sz="1000" i="1" dirty="0"/>
              <a:t> </a:t>
            </a:r>
            <a:endParaRPr lang="en-US" sz="1000" i="1" dirty="0" smtClean="0">
              <a:latin typeface="Candara"/>
              <a:cs typeface="Candara"/>
            </a:endParaRPr>
          </a:p>
          <a:p>
            <a:pPr marL="3175" lvl="2" indent="0" algn="ctr">
              <a:spcBef>
                <a:spcPts val="0"/>
              </a:spcBef>
              <a:buNone/>
              <a:tabLst>
                <a:tab pos="1255713" algn="l"/>
              </a:tabLst>
            </a:pPr>
            <a:r>
              <a:rPr lang="en-US" sz="2300" i="1" dirty="0">
                <a:latin typeface="Candara"/>
                <a:cs typeface="Candara"/>
              </a:rPr>
              <a:t> </a:t>
            </a:r>
            <a:r>
              <a:rPr lang="en-US" sz="2300" i="1" baseline="30000" dirty="0">
                <a:latin typeface="Candara"/>
                <a:cs typeface="Candara"/>
              </a:rPr>
              <a:t>17</a:t>
            </a:r>
            <a:r>
              <a:rPr lang="en-US" sz="2300" i="1" dirty="0">
                <a:latin typeface="Candara"/>
                <a:cs typeface="Candara"/>
              </a:rPr>
              <a:t> that the God of our Lord Jesus Christ, the Father </a:t>
            </a:r>
            <a:br>
              <a:rPr lang="en-US" sz="2300" i="1" dirty="0">
                <a:latin typeface="Candara"/>
                <a:cs typeface="Candara"/>
              </a:rPr>
            </a:br>
            <a:r>
              <a:rPr lang="en-US" sz="2300" i="1" dirty="0">
                <a:latin typeface="Candara"/>
                <a:cs typeface="Candara"/>
              </a:rPr>
              <a:t>of glory, may give you the Spirit of wisdom and of revelation</a:t>
            </a:r>
            <a:br>
              <a:rPr lang="en-US" sz="2300" i="1" dirty="0">
                <a:latin typeface="Candara"/>
                <a:cs typeface="Candara"/>
              </a:rPr>
            </a:br>
            <a:r>
              <a:rPr lang="en-US" sz="2300" i="1" dirty="0">
                <a:latin typeface="Candara"/>
                <a:cs typeface="Candara"/>
              </a:rPr>
              <a:t> in the knowledge of him, </a:t>
            </a:r>
            <a:r>
              <a:rPr lang="en-US" sz="2300" i="1" baseline="30000" dirty="0">
                <a:latin typeface="Candara"/>
                <a:cs typeface="Candara"/>
              </a:rPr>
              <a:t>18</a:t>
            </a:r>
            <a:r>
              <a:rPr lang="en-US" sz="2300" i="1" dirty="0">
                <a:latin typeface="Candara"/>
                <a:cs typeface="Candara"/>
              </a:rPr>
              <a:t> having the eyes of your hearts enlightened,</a:t>
            </a:r>
            <a:br>
              <a:rPr lang="en-US" sz="2300" i="1" dirty="0">
                <a:latin typeface="Candara"/>
                <a:cs typeface="Candara"/>
              </a:rPr>
            </a:br>
            <a:r>
              <a:rPr lang="en-US" sz="2300" i="1" dirty="0">
                <a:latin typeface="Candara"/>
                <a:cs typeface="Candara"/>
              </a:rPr>
              <a:t> that you may know what is the hope to which he has called you, </a:t>
            </a:r>
            <a:br>
              <a:rPr lang="en-US" sz="2300" i="1" dirty="0">
                <a:latin typeface="Candara"/>
                <a:cs typeface="Candara"/>
              </a:rPr>
            </a:br>
            <a:r>
              <a:rPr lang="en-US" sz="2300" i="1" dirty="0">
                <a:latin typeface="Candara"/>
                <a:cs typeface="Candara"/>
              </a:rPr>
              <a:t>what are the riches of his glorious inheritance in the saints, </a:t>
            </a:r>
            <a:br>
              <a:rPr lang="en-US" sz="2300" i="1" dirty="0">
                <a:latin typeface="Candara"/>
                <a:cs typeface="Candara"/>
              </a:rPr>
            </a:br>
            <a:r>
              <a:rPr lang="en-US" sz="2300" i="1" dirty="0">
                <a:latin typeface="Candara"/>
                <a:cs typeface="Candara"/>
              </a:rPr>
              <a:t>Ephesians 1:17-18</a:t>
            </a:r>
          </a:p>
          <a:p>
            <a:pPr marL="0" indent="0" algn="ctr">
              <a:spcBef>
                <a:spcPts val="0"/>
              </a:spcBef>
              <a:buNone/>
            </a:pPr>
            <a:endParaRPr lang="en-US" sz="14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In conventional definition, hope is a positive outlook and wish for the future, but the biblical definition is radically different. </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Hope is a </a:t>
            </a:r>
            <a:r>
              <a:rPr lang="en-US" sz="2300" b="1" i="1" kern="1200" dirty="0" smtClean="0">
                <a:solidFill>
                  <a:prstClr val="black"/>
                </a:solidFill>
                <a:latin typeface="Candara" charset="0"/>
                <a:ea typeface="ＭＳ Ｐゴシック" charset="0"/>
                <a:cs typeface="Candara" charset="0"/>
              </a:rPr>
              <a:t>confident </a:t>
            </a:r>
            <a:r>
              <a:rPr lang="en-US" sz="2300" b="1" i="1" kern="1200" dirty="0">
                <a:solidFill>
                  <a:prstClr val="black"/>
                </a:solidFill>
                <a:latin typeface="Candara" charset="0"/>
                <a:ea typeface="ＭＳ Ｐゴシック" charset="0"/>
                <a:cs typeface="Candara" charset="0"/>
              </a:rPr>
              <a:t>expectation </a:t>
            </a:r>
            <a:r>
              <a:rPr lang="en-US" sz="2300" b="1" kern="1200" dirty="0">
                <a:solidFill>
                  <a:prstClr val="black"/>
                </a:solidFill>
                <a:latin typeface="Candara" charset="0"/>
                <a:ea typeface="ＭＳ Ｐゴシック" charset="0"/>
                <a:cs typeface="Candara" charset="0"/>
              </a:rPr>
              <a:t>which rests </a:t>
            </a:r>
            <a:r>
              <a:rPr lang="en-US" sz="2300" b="1" kern="1200" dirty="0" smtClean="0">
                <a:solidFill>
                  <a:prstClr val="black"/>
                </a:solidFill>
                <a:latin typeface="Candara" charset="0"/>
                <a:ea typeface="ＭＳ Ｐゴシック" charset="0"/>
                <a:cs typeface="Candara" charset="0"/>
              </a:rPr>
              <a:t>on </a:t>
            </a:r>
            <a:r>
              <a:rPr lang="en-US" sz="2300" b="1" kern="1200" dirty="0">
                <a:solidFill>
                  <a:prstClr val="black"/>
                </a:solidFill>
                <a:latin typeface="Candara" charset="0"/>
                <a:ea typeface="ＭＳ Ｐゴシック" charset="0"/>
                <a:cs typeface="Candara" charset="0"/>
              </a:rPr>
              <a:t>the promises of </a:t>
            </a:r>
            <a:r>
              <a:rPr lang="en-US" sz="2300" b="1" kern="1200" dirty="0" smtClean="0">
                <a:solidFill>
                  <a:prstClr val="black"/>
                </a:solidFill>
                <a:latin typeface="Candara" charset="0"/>
                <a:ea typeface="ＭＳ Ｐゴシック" charset="0"/>
                <a:cs typeface="Candara" charset="0"/>
              </a:rPr>
              <a:t>God—not for the temporal now but for the eternal future.</a:t>
            </a:r>
            <a:endParaRPr lang="en-US" sz="2300" b="1" kern="1200" dirty="0">
              <a:solidFill>
                <a:prstClr val="black"/>
              </a:solidFill>
              <a:latin typeface="Candara" charset="0"/>
              <a:ea typeface="ＭＳ Ｐゴシック" charset="0"/>
              <a:cs typeface="Candara" charset="0"/>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Our hope will be met with an eternal delight in heaven when we fully see God’s glory AND  hope will sustain us eternally.</a:t>
            </a:r>
            <a:endParaRPr lang="en-US" sz="2300" b="1" kern="1200" dirty="0">
              <a:solidFill>
                <a:prstClr val="black"/>
              </a:solidFill>
              <a:latin typeface="Candara" charset="0"/>
              <a:ea typeface="ＭＳ Ｐゴシック" charset="0"/>
              <a:cs typeface="Candara" charset="0"/>
            </a:endParaRPr>
          </a:p>
        </p:txBody>
      </p:sp>
    </p:spTree>
    <p:extLst>
      <p:ext uri="{BB962C8B-B14F-4D97-AF65-F5344CB8AC3E}">
        <p14:creationId xmlns:p14="http://schemas.microsoft.com/office/powerpoint/2010/main" val="884559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8686800" cy="914400"/>
          </a:xfrm>
        </p:spPr>
        <p:txBody>
          <a:bodyPr/>
          <a:lstStyle/>
          <a:p>
            <a:r>
              <a:rPr lang="en-US" sz="2800" b="1" dirty="0">
                <a:latin typeface="Candara" charset="0"/>
                <a:ea typeface="MS PGothic" charset="0"/>
                <a:cs typeface="Arial" charset="0"/>
              </a:rPr>
              <a:t>FAITH, HOPE, </a:t>
            </a:r>
            <a:r>
              <a:rPr lang="en-US" sz="2800" b="1" dirty="0" smtClean="0">
                <a:latin typeface="Candara" charset="0"/>
                <a:ea typeface="MS PGothic" charset="0"/>
                <a:cs typeface="Arial" charset="0"/>
              </a:rPr>
              <a:t>AND </a:t>
            </a:r>
            <a:r>
              <a:rPr lang="en-US" sz="2800" b="1" dirty="0">
                <a:latin typeface="Candara" charset="0"/>
                <a:ea typeface="MS PGothic" charset="0"/>
                <a:cs typeface="Arial" charset="0"/>
              </a:rPr>
              <a:t>LOVE: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THREE </a:t>
            </a:r>
            <a:r>
              <a:rPr lang="en-US" sz="2800" b="1" dirty="0">
                <a:latin typeface="Candara" charset="0"/>
                <a:ea typeface="MS PGothic" charset="0"/>
                <a:cs typeface="Arial" charset="0"/>
              </a:rPr>
              <a:t>VIRTUES THAT LAST FOREVER</a:t>
            </a:r>
          </a:p>
        </p:txBody>
      </p:sp>
      <p:sp>
        <p:nvSpPr>
          <p:cNvPr id="27651" name="Rectangle 3"/>
          <p:cNvSpPr>
            <a:spLocks noGrp="1" noChangeArrowheads="1"/>
          </p:cNvSpPr>
          <p:nvPr>
            <p:ph type="body" idx="1"/>
          </p:nvPr>
        </p:nvSpPr>
        <p:spPr>
          <a:xfrm>
            <a:off x="121605" y="1295400"/>
            <a:ext cx="8869995" cy="5562600"/>
          </a:xfrm>
        </p:spPr>
        <p:txBody>
          <a:bodyPr/>
          <a:lstStyle/>
          <a:p>
            <a:pPr marL="461963" indent="-461963">
              <a:buNone/>
              <a:defRPr/>
            </a:pPr>
            <a:r>
              <a:rPr lang="en-US" sz="2400" b="1" dirty="0" smtClean="0">
                <a:solidFill>
                  <a:srgbClr val="000000"/>
                </a:solidFill>
                <a:latin typeface="Candara" charset="0"/>
                <a:ea typeface="MS PGothic" charset="0"/>
                <a:cs typeface="Arial" charset="0"/>
              </a:rPr>
              <a:t>3)	</a:t>
            </a:r>
            <a:r>
              <a:rPr lang="en-US" sz="2400" b="1" spc="-10" dirty="0" smtClean="0">
                <a:solidFill>
                  <a:srgbClr val="000000"/>
                </a:solidFill>
                <a:latin typeface="Candara" charset="0"/>
                <a:ea typeface="MS PGothic" charset="0"/>
                <a:cs typeface="Arial" charset="0"/>
              </a:rPr>
              <a:t>But </a:t>
            </a:r>
            <a:r>
              <a:rPr lang="en-US" sz="2400" b="1" spc="-10" dirty="0">
                <a:solidFill>
                  <a:srgbClr val="000000"/>
                </a:solidFill>
                <a:latin typeface="Candara" charset="0"/>
                <a:ea typeface="MS PGothic" charset="0"/>
                <a:cs typeface="Arial" charset="0"/>
              </a:rPr>
              <a:t>why is LOVE the </a:t>
            </a:r>
            <a:r>
              <a:rPr lang="en-US" sz="2400" b="1" spc="-10" dirty="0" smtClean="0">
                <a:solidFill>
                  <a:srgbClr val="000000"/>
                </a:solidFill>
                <a:latin typeface="Candara" charset="0"/>
                <a:ea typeface="MS PGothic" charset="0"/>
                <a:cs typeface="Arial" charset="0"/>
              </a:rPr>
              <a:t>greatest?</a:t>
            </a:r>
            <a:br>
              <a:rPr lang="en-US" sz="2400" b="1" spc="-10" dirty="0" smtClean="0">
                <a:solidFill>
                  <a:srgbClr val="000000"/>
                </a:solidFill>
                <a:latin typeface="Candara" charset="0"/>
                <a:ea typeface="MS PGothic" charset="0"/>
                <a:cs typeface="Arial" charset="0"/>
              </a:rPr>
            </a:br>
            <a:endParaRPr lang="en-US" sz="1400" i="1" dirty="0" smtClean="0">
              <a:latin typeface="Candara"/>
              <a:cs typeface="Candara"/>
            </a:endParaRPr>
          </a:p>
          <a:p>
            <a:pPr marL="3175" lvl="2" indent="0" algn="ctr">
              <a:spcBef>
                <a:spcPts val="0"/>
              </a:spcBef>
              <a:buNone/>
              <a:tabLst>
                <a:tab pos="1255713" algn="l"/>
              </a:tabLst>
            </a:pPr>
            <a:r>
              <a:rPr lang="en-US" sz="2300" i="1" baseline="30000" dirty="0" smtClean="0">
                <a:latin typeface="Candara"/>
                <a:cs typeface="Candara"/>
              </a:rPr>
              <a:t>13</a:t>
            </a:r>
            <a:r>
              <a:rPr lang="en-US" sz="2300" i="1" dirty="0">
                <a:latin typeface="Candara"/>
                <a:cs typeface="Candara"/>
              </a:rPr>
              <a:t> So now </a:t>
            </a:r>
            <a:r>
              <a:rPr lang="en-US" sz="2300" i="1" dirty="0" smtClean="0">
                <a:latin typeface="Candara"/>
                <a:cs typeface="Candara"/>
              </a:rPr>
              <a:t>faith</a:t>
            </a:r>
            <a:r>
              <a:rPr lang="en-US" sz="2300" i="1" dirty="0">
                <a:latin typeface="Candara"/>
                <a:cs typeface="Candara"/>
              </a:rPr>
              <a:t>, </a:t>
            </a:r>
            <a:r>
              <a:rPr lang="en-US" sz="2300" i="1" dirty="0" smtClean="0">
                <a:latin typeface="Candara"/>
                <a:cs typeface="Candara"/>
              </a:rPr>
              <a:t>hope</a:t>
            </a:r>
            <a:r>
              <a:rPr lang="en-US" sz="2300" i="1" dirty="0">
                <a:latin typeface="Candara"/>
                <a:cs typeface="Candara"/>
              </a:rPr>
              <a:t>, </a:t>
            </a:r>
            <a:r>
              <a:rPr lang="en-US" sz="2300" i="1" dirty="0" smtClean="0">
                <a:latin typeface="Candara"/>
                <a:cs typeface="Candara"/>
              </a:rPr>
              <a:t>and </a:t>
            </a:r>
            <a:r>
              <a:rPr lang="en-US" sz="2300" i="1" dirty="0">
                <a:latin typeface="Candara"/>
                <a:cs typeface="Candara"/>
              </a:rPr>
              <a:t>love abide, </a:t>
            </a:r>
            <a:br>
              <a:rPr lang="en-US" sz="2300" i="1" dirty="0">
                <a:latin typeface="Candara"/>
                <a:cs typeface="Candara"/>
              </a:rPr>
            </a:br>
            <a:r>
              <a:rPr lang="en-US" sz="2300" i="1" dirty="0">
                <a:latin typeface="Candara"/>
                <a:cs typeface="Candara"/>
              </a:rPr>
              <a:t>these three; </a:t>
            </a:r>
            <a:r>
              <a:rPr lang="en-US" sz="2300" i="1" dirty="0" smtClean="0">
                <a:latin typeface="Candara"/>
                <a:cs typeface="Candara"/>
              </a:rPr>
              <a:t/>
            </a:r>
            <a:br>
              <a:rPr lang="en-US" sz="2300" i="1" dirty="0" smtClean="0">
                <a:latin typeface="Candara"/>
                <a:cs typeface="Candara"/>
              </a:rPr>
            </a:br>
            <a:r>
              <a:rPr lang="en-US" sz="2300" i="1" dirty="0" smtClean="0">
                <a:latin typeface="Candara"/>
                <a:cs typeface="Candara"/>
              </a:rPr>
              <a:t>but </a:t>
            </a:r>
            <a:r>
              <a:rPr lang="en-US" sz="2300" i="1" dirty="0">
                <a:latin typeface="Candara"/>
                <a:cs typeface="Candara"/>
              </a:rPr>
              <a:t>the greatest of these is love. (v.13) </a:t>
            </a:r>
            <a:endParaRPr lang="en-US" sz="2300" i="1" dirty="0" smtClean="0">
              <a:latin typeface="Candara"/>
              <a:cs typeface="Candara"/>
            </a:endParaRPr>
          </a:p>
          <a:p>
            <a:pPr marL="3175" lvl="2" indent="0" algn="ctr">
              <a:spcBef>
                <a:spcPts val="0"/>
              </a:spcBef>
              <a:buNone/>
              <a:tabLst>
                <a:tab pos="1255713" algn="l"/>
              </a:tabLst>
            </a:pPr>
            <a:endParaRPr lang="en-US" sz="1400" i="1" dirty="0" smtClean="0">
              <a:latin typeface="Candara"/>
              <a:cs typeface="Candara"/>
            </a:endParaRPr>
          </a:p>
          <a:p>
            <a:pPr marL="914400" lvl="1" indent="-455613" defTabSz="457200">
              <a:spcBef>
                <a:spcPct val="0"/>
              </a:spcBef>
              <a:buFont typeface="Wingdings" charset="0"/>
              <a:buChar char="Ø"/>
              <a:defRPr/>
            </a:pPr>
            <a:r>
              <a:rPr lang="en-US" sz="2300" b="1" kern="1200" dirty="0" smtClean="0">
                <a:solidFill>
                  <a:prstClr val="black"/>
                </a:solidFill>
                <a:latin typeface="Candara" charset="0"/>
                <a:ea typeface="ＭＳ Ｐゴシック" charset="0"/>
                <a:cs typeface="Candara" charset="0"/>
              </a:rPr>
              <a:t>Here are three questions to ponder </a:t>
            </a:r>
            <a:r>
              <a:rPr lang="en-US" sz="2300" kern="1200" dirty="0" smtClean="0">
                <a:latin typeface="Candara" charset="0"/>
                <a:ea typeface="ＭＳ Ｐゴシック" charset="0"/>
                <a:cs typeface="Candara" charset="0"/>
              </a:rPr>
              <a:t>[</a:t>
            </a:r>
            <a:r>
              <a:rPr lang="en-US" sz="2250" kern="1200" dirty="0" smtClean="0">
                <a:latin typeface="Candara" charset="0"/>
                <a:ea typeface="ＭＳ Ｐゴシック" charset="0"/>
                <a:cs typeface="Candara" charset="0"/>
              </a:rPr>
              <a:t>Dick </a:t>
            </a:r>
            <a:r>
              <a:rPr lang="en-US" sz="2250" kern="1200" smtClean="0">
                <a:latin typeface="Candara" charset="0"/>
                <a:ea typeface="ＭＳ Ｐゴシック" charset="0"/>
                <a:cs typeface="Candara" charset="0"/>
              </a:rPr>
              <a:t>Lucas/C.K</a:t>
            </a:r>
            <a:r>
              <a:rPr lang="en-US" sz="2250" kern="1200" dirty="0" smtClean="0">
                <a:latin typeface="Candara" charset="0"/>
                <a:ea typeface="ＭＳ Ｐゴシック" charset="0"/>
                <a:cs typeface="Candara" charset="0"/>
              </a:rPr>
              <a:t>. Barrett</a:t>
            </a:r>
            <a:r>
              <a:rPr lang="en-US" sz="2300" kern="1200" dirty="0" smtClean="0">
                <a:latin typeface="Candara" charset="0"/>
                <a:ea typeface="ＭＳ Ｐゴシック" charset="0"/>
                <a:cs typeface="Candara" charset="0"/>
              </a:rPr>
              <a:t>]</a:t>
            </a:r>
            <a:r>
              <a:rPr lang="en-US" sz="2300" b="1" kern="1200" dirty="0" smtClean="0">
                <a:solidFill>
                  <a:prstClr val="black"/>
                </a:solidFill>
                <a:latin typeface="Candara" charset="0"/>
                <a:ea typeface="ＭＳ Ｐゴシック" charset="0"/>
                <a:cs typeface="Candara" charset="0"/>
              </a:rPr>
              <a:t>: </a:t>
            </a:r>
          </a:p>
          <a:p>
            <a:pPr marL="1316037" lvl="2" indent="-457200" defTabSz="457200">
              <a:spcBef>
                <a:spcPct val="0"/>
              </a:spcBef>
              <a:buFont typeface="+mj-ea"/>
              <a:buAutoNum type="circleNumDbPlain"/>
              <a:defRPr/>
            </a:pPr>
            <a:r>
              <a:rPr lang="en-US" sz="2300" b="1" kern="1200" dirty="0" smtClean="0">
                <a:solidFill>
                  <a:prstClr val="black"/>
                </a:solidFill>
                <a:latin typeface="Candara" charset="0"/>
                <a:ea typeface="ＭＳ Ｐゴシック" charset="0"/>
                <a:cs typeface="Candara" charset="0"/>
              </a:rPr>
              <a:t>Does </a:t>
            </a:r>
            <a:r>
              <a:rPr lang="en-US" sz="2300" b="1" kern="1200" dirty="0">
                <a:solidFill>
                  <a:prstClr val="black"/>
                </a:solidFill>
                <a:latin typeface="Candara" charset="0"/>
                <a:ea typeface="ＭＳ Ｐゴシック" charset="0"/>
                <a:cs typeface="Candara" charset="0"/>
              </a:rPr>
              <a:t>God </a:t>
            </a:r>
            <a:r>
              <a:rPr lang="en-US" sz="2300" b="1" kern="1200" dirty="0" smtClean="0">
                <a:solidFill>
                  <a:prstClr val="black"/>
                </a:solidFill>
                <a:latin typeface="Candara" charset="0"/>
                <a:ea typeface="ＭＳ Ｐゴシック" charset="0"/>
                <a:cs typeface="Candara" charset="0"/>
              </a:rPr>
              <a:t>put </a:t>
            </a:r>
            <a:r>
              <a:rPr lang="en-US" sz="2300" b="1" kern="1200" dirty="0">
                <a:solidFill>
                  <a:prstClr val="black"/>
                </a:solidFill>
                <a:latin typeface="Candara" charset="0"/>
                <a:ea typeface="ＭＳ Ｐゴシック" charset="0"/>
                <a:cs typeface="Candara" charset="0"/>
              </a:rPr>
              <a:t>His faith in someone or something</a:t>
            </a:r>
            <a:r>
              <a:rPr lang="en-US" sz="2300" b="1" kern="1200" dirty="0" smtClean="0">
                <a:solidFill>
                  <a:prstClr val="black"/>
                </a:solidFill>
                <a:latin typeface="Candara" charset="0"/>
                <a:ea typeface="ＭＳ Ｐゴシック" charset="0"/>
                <a:cs typeface="Candara" charset="0"/>
              </a:rPr>
              <a:t>? </a:t>
            </a:r>
            <a:r>
              <a:rPr lang="en-US" sz="2300" b="1" i="1" kern="1200" dirty="0" smtClean="0">
                <a:solidFill>
                  <a:prstClr val="black"/>
                </a:solidFill>
                <a:latin typeface="Candara" charset="0"/>
                <a:ea typeface="ＭＳ Ｐゴシック" charset="0"/>
                <a:cs typeface="Candara" charset="0"/>
              </a:rPr>
              <a:t>No. </a:t>
            </a:r>
            <a:r>
              <a:rPr lang="en-US" sz="2300" b="1" kern="1200" dirty="0" smtClean="0">
                <a:solidFill>
                  <a:prstClr val="black"/>
                </a:solidFill>
                <a:latin typeface="Candara" charset="0"/>
                <a:ea typeface="ＭＳ Ｐゴシック" charset="0"/>
                <a:cs typeface="Candara" charset="0"/>
              </a:rPr>
              <a:t/>
            </a:r>
            <a:br>
              <a:rPr lang="en-US" sz="2300" b="1" kern="1200" dirty="0" smtClean="0">
                <a:solidFill>
                  <a:prstClr val="black"/>
                </a:solidFill>
                <a:latin typeface="Candara" charset="0"/>
                <a:ea typeface="ＭＳ Ｐゴシック" charset="0"/>
                <a:cs typeface="Candara" charset="0"/>
              </a:rPr>
            </a:br>
            <a:r>
              <a:rPr lang="en-US" sz="2300" b="1" kern="1200" dirty="0" smtClean="0">
                <a:solidFill>
                  <a:prstClr val="black"/>
                </a:solidFill>
                <a:latin typeface="Candara" charset="0"/>
                <a:ea typeface="ＭＳ Ｐゴシック" charset="0"/>
                <a:cs typeface="Candara" charset="0"/>
              </a:rPr>
              <a:t>If </a:t>
            </a:r>
            <a:r>
              <a:rPr lang="en-US" sz="2300" b="1" kern="1200" dirty="0">
                <a:solidFill>
                  <a:prstClr val="black"/>
                </a:solidFill>
                <a:latin typeface="Candara" charset="0"/>
                <a:ea typeface="ＭＳ Ｐゴシック" charset="0"/>
                <a:cs typeface="Candara" charset="0"/>
              </a:rPr>
              <a:t>He did, He would not be God. </a:t>
            </a:r>
            <a:r>
              <a:rPr lang="en-US" sz="2300" b="1" kern="1200" dirty="0" smtClean="0">
                <a:solidFill>
                  <a:prstClr val="black"/>
                </a:solidFill>
                <a:latin typeface="Candara" charset="0"/>
                <a:ea typeface="ＭＳ Ｐゴシック" charset="0"/>
                <a:cs typeface="Candara" charset="0"/>
              </a:rPr>
              <a:t>God has no need.</a:t>
            </a:r>
          </a:p>
          <a:p>
            <a:pPr marL="1316037" lvl="2" indent="-457200" defTabSz="457200">
              <a:spcBef>
                <a:spcPct val="0"/>
              </a:spcBef>
              <a:buFont typeface="+mj-ea"/>
              <a:buAutoNum type="circleNumDbPlain"/>
              <a:defRPr/>
            </a:pPr>
            <a:r>
              <a:rPr lang="en-US" sz="2300" b="1" kern="1200" dirty="0" smtClean="0">
                <a:solidFill>
                  <a:prstClr val="black"/>
                </a:solidFill>
                <a:latin typeface="Candara" charset="0"/>
                <a:ea typeface="ＭＳ Ｐゴシック" charset="0"/>
                <a:cs typeface="Candara" charset="0"/>
              </a:rPr>
              <a:t>Does </a:t>
            </a:r>
            <a:r>
              <a:rPr lang="en-US" sz="2300" b="1" kern="1200" dirty="0">
                <a:solidFill>
                  <a:prstClr val="black"/>
                </a:solidFill>
                <a:latin typeface="Candara" charset="0"/>
                <a:ea typeface="ＭＳ Ｐゴシック" charset="0"/>
                <a:cs typeface="Candara" charset="0"/>
              </a:rPr>
              <a:t>God hope? </a:t>
            </a:r>
            <a:r>
              <a:rPr lang="en-US" sz="2300" b="1" kern="1200" dirty="0" smtClean="0">
                <a:solidFill>
                  <a:prstClr val="black"/>
                </a:solidFill>
                <a:latin typeface="Candara" charset="0"/>
                <a:ea typeface="ＭＳ Ｐゴシック" charset="0"/>
                <a:cs typeface="Candara" charset="0"/>
              </a:rPr>
              <a:t>Does </a:t>
            </a:r>
            <a:r>
              <a:rPr lang="en-US" sz="2300" b="1" kern="1200" dirty="0">
                <a:solidFill>
                  <a:prstClr val="black"/>
                </a:solidFill>
                <a:latin typeface="Candara" charset="0"/>
                <a:ea typeface="ＭＳ Ｐゴシック" charset="0"/>
                <a:cs typeface="Candara" charset="0"/>
              </a:rPr>
              <a:t>He hope for better things? </a:t>
            </a:r>
            <a:r>
              <a:rPr lang="en-US" sz="2300" b="1" i="1" kern="1200" dirty="0">
                <a:solidFill>
                  <a:prstClr val="black"/>
                </a:solidFill>
                <a:latin typeface="Candara" charset="0"/>
                <a:ea typeface="ＭＳ Ｐゴシック" charset="0"/>
                <a:cs typeface="Candara" charset="0"/>
              </a:rPr>
              <a:t>N</a:t>
            </a:r>
            <a:r>
              <a:rPr lang="en-US" sz="2300" b="1" i="1" kern="1200" dirty="0" smtClean="0">
                <a:solidFill>
                  <a:prstClr val="black"/>
                </a:solidFill>
                <a:latin typeface="Candara" charset="0"/>
                <a:ea typeface="ＭＳ Ｐゴシック" charset="0"/>
                <a:cs typeface="Candara" charset="0"/>
              </a:rPr>
              <a:t>o. </a:t>
            </a:r>
            <a:r>
              <a:rPr lang="en-US" sz="2300" b="1" kern="1200" dirty="0" smtClean="0">
                <a:solidFill>
                  <a:prstClr val="black"/>
                </a:solidFill>
                <a:latin typeface="Candara" charset="0"/>
                <a:ea typeface="ＭＳ Ｐゴシック" charset="0"/>
                <a:cs typeface="Candara" charset="0"/>
              </a:rPr>
              <a:t/>
            </a:r>
            <a:br>
              <a:rPr lang="en-US" sz="2300" b="1" kern="1200" dirty="0" smtClean="0">
                <a:solidFill>
                  <a:prstClr val="black"/>
                </a:solidFill>
                <a:latin typeface="Candara" charset="0"/>
                <a:ea typeface="ＭＳ Ｐゴシック" charset="0"/>
                <a:cs typeface="Candara" charset="0"/>
              </a:rPr>
            </a:br>
            <a:r>
              <a:rPr lang="en-US" sz="2300" b="1" kern="1200" dirty="0" smtClean="0">
                <a:solidFill>
                  <a:prstClr val="black"/>
                </a:solidFill>
                <a:latin typeface="Candara" charset="0"/>
                <a:ea typeface="ＭＳ Ｐゴシック" charset="0"/>
                <a:cs typeface="Candara" charset="0"/>
              </a:rPr>
              <a:t>If He hoped, </a:t>
            </a:r>
            <a:r>
              <a:rPr lang="en-US" sz="2300" b="1" kern="1200" dirty="0">
                <a:solidFill>
                  <a:prstClr val="black"/>
                </a:solidFill>
                <a:latin typeface="Candara" charset="0"/>
                <a:ea typeface="ＭＳ Ｐゴシック" charset="0"/>
                <a:cs typeface="Candara" charset="0"/>
              </a:rPr>
              <a:t>He would not be God</a:t>
            </a:r>
            <a:r>
              <a:rPr lang="en-US" sz="2300" b="1" kern="1200" dirty="0" smtClean="0">
                <a:solidFill>
                  <a:prstClr val="black"/>
                </a:solidFill>
                <a:latin typeface="Candara" charset="0"/>
                <a:ea typeface="ＭＳ Ｐゴシック" charset="0"/>
                <a:cs typeface="Candara" charset="0"/>
              </a:rPr>
              <a:t>. God is perfect.</a:t>
            </a:r>
            <a:endParaRPr lang="en-US" sz="2300" b="1" kern="1200" dirty="0">
              <a:solidFill>
                <a:prstClr val="black"/>
              </a:solidFill>
              <a:latin typeface="Candara" charset="0"/>
              <a:ea typeface="ＭＳ Ｐゴシック" charset="0"/>
              <a:cs typeface="Candara" charset="0"/>
            </a:endParaRPr>
          </a:p>
          <a:p>
            <a:pPr marL="1316037" lvl="2" indent="-457200" defTabSz="457200">
              <a:spcBef>
                <a:spcPct val="0"/>
              </a:spcBef>
              <a:buFont typeface="+mj-ea"/>
              <a:buAutoNum type="circleNumDbPlain"/>
              <a:defRPr/>
            </a:pPr>
            <a:r>
              <a:rPr lang="en-US" sz="2300" b="1" kern="1200" dirty="0" smtClean="0">
                <a:solidFill>
                  <a:prstClr val="black"/>
                </a:solidFill>
                <a:latin typeface="Candara" charset="0"/>
                <a:ea typeface="ＭＳ Ｐゴシック" charset="0"/>
                <a:cs typeface="Candara" charset="0"/>
              </a:rPr>
              <a:t>Does God love?</a:t>
            </a:r>
            <a:r>
              <a:rPr lang="en-US" sz="2300" b="1" kern="1200" dirty="0">
                <a:solidFill>
                  <a:prstClr val="black"/>
                </a:solidFill>
                <a:latin typeface="Candara" charset="0"/>
                <a:ea typeface="ＭＳ Ｐゴシック" charset="0"/>
                <a:cs typeface="Candara" charset="0"/>
              </a:rPr>
              <a:t> </a:t>
            </a:r>
            <a:r>
              <a:rPr lang="en-US" sz="2300" b="1" i="1" kern="1200" dirty="0" smtClean="0">
                <a:solidFill>
                  <a:prstClr val="black"/>
                </a:solidFill>
                <a:latin typeface="Candara" charset="0"/>
                <a:ea typeface="ＭＳ Ｐゴシック" charset="0"/>
                <a:cs typeface="Candara" charset="0"/>
              </a:rPr>
              <a:t>Yes! </a:t>
            </a:r>
            <a:br>
              <a:rPr lang="en-US" sz="2300" b="1" i="1" kern="1200" dirty="0" smtClean="0">
                <a:solidFill>
                  <a:prstClr val="black"/>
                </a:solidFill>
                <a:latin typeface="Candara" charset="0"/>
                <a:ea typeface="ＭＳ Ｐゴシック" charset="0"/>
                <a:cs typeface="Candara" charset="0"/>
              </a:rPr>
            </a:br>
            <a:r>
              <a:rPr lang="en-US" sz="2300" b="1" kern="1200" dirty="0" smtClean="0">
                <a:solidFill>
                  <a:prstClr val="black"/>
                </a:solidFill>
                <a:latin typeface="Candara" charset="0"/>
                <a:ea typeface="ＭＳ Ｐゴシック" charset="0"/>
                <a:cs typeface="Candara" charset="0"/>
              </a:rPr>
              <a:t>If He did not love, He would not be God, for God is Love. </a:t>
            </a:r>
          </a:p>
          <a:p>
            <a:pPr marL="914400" lvl="1" indent="-455613" defTabSz="457200">
              <a:spcBef>
                <a:spcPct val="0"/>
              </a:spcBef>
              <a:buFont typeface="Wingdings" charset="0"/>
              <a:buChar char="Ø"/>
              <a:defRPr/>
            </a:pPr>
            <a:r>
              <a:rPr lang="en-US" sz="2300" b="1" kern="1200" dirty="0" smtClean="0">
                <a:latin typeface="Candara" charset="0"/>
                <a:ea typeface="ＭＳ Ｐゴシック" charset="0"/>
                <a:cs typeface="Candara" charset="0"/>
              </a:rPr>
              <a:t>Therefore, </a:t>
            </a:r>
            <a:r>
              <a:rPr lang="en-US" sz="2300" b="1" kern="1200" dirty="0" smtClean="0">
                <a:solidFill>
                  <a:srgbClr val="FF0000"/>
                </a:solidFill>
                <a:latin typeface="Candara" charset="0"/>
                <a:ea typeface="ＭＳ Ｐゴシック" charset="0"/>
                <a:cs typeface="Candara" charset="0"/>
              </a:rPr>
              <a:t>LOVE is the divine attribute that the Spirit imparts to us for Christlikeness as the children of God.</a:t>
            </a:r>
            <a:endParaRPr lang="en-US" sz="2300" kern="1200" dirty="0">
              <a:latin typeface="Candara" charset="0"/>
              <a:ea typeface="ＭＳ Ｐゴシック" charset="0"/>
              <a:cs typeface="Candara" charset="0"/>
            </a:endParaRPr>
          </a:p>
        </p:txBody>
      </p:sp>
    </p:spTree>
    <p:extLst>
      <p:ext uri="{BB962C8B-B14F-4D97-AF65-F5344CB8AC3E}">
        <p14:creationId xmlns:p14="http://schemas.microsoft.com/office/powerpoint/2010/main" val="17369791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04800"/>
            <a:ext cx="8686800" cy="914400"/>
          </a:xfrm>
        </p:spPr>
        <p:txBody>
          <a:bodyPr/>
          <a:lstStyle/>
          <a:p>
            <a:r>
              <a:rPr lang="en-US" sz="2800" b="1" dirty="0">
                <a:latin typeface="Candara" charset="0"/>
                <a:ea typeface="MS PGothic" charset="0"/>
                <a:cs typeface="Arial" charset="0"/>
              </a:rPr>
              <a:t>FAITH, HOPE, </a:t>
            </a:r>
            <a:r>
              <a:rPr lang="en-US" sz="2800" b="1" dirty="0" smtClean="0">
                <a:latin typeface="Candara" charset="0"/>
                <a:ea typeface="MS PGothic" charset="0"/>
                <a:cs typeface="Arial" charset="0"/>
              </a:rPr>
              <a:t>AND </a:t>
            </a:r>
            <a:r>
              <a:rPr lang="en-US" sz="2800" b="1" dirty="0">
                <a:latin typeface="Candara" charset="0"/>
                <a:ea typeface="MS PGothic" charset="0"/>
                <a:cs typeface="Arial" charset="0"/>
              </a:rPr>
              <a:t>LOVE: </a:t>
            </a:r>
            <a:r>
              <a:rPr lang="en-US" sz="2800" b="1" dirty="0" smtClean="0">
                <a:latin typeface="Candara" charset="0"/>
                <a:ea typeface="MS PGothic" charset="0"/>
                <a:cs typeface="Arial" charset="0"/>
              </a:rPr>
              <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THREE </a:t>
            </a:r>
            <a:r>
              <a:rPr lang="en-US" sz="2800" b="1" dirty="0">
                <a:latin typeface="Candara" charset="0"/>
                <a:ea typeface="MS PGothic" charset="0"/>
                <a:cs typeface="Arial" charset="0"/>
              </a:rPr>
              <a:t>VIRTUES THAT LAST FOREVER</a:t>
            </a:r>
          </a:p>
        </p:txBody>
      </p:sp>
      <p:sp>
        <p:nvSpPr>
          <p:cNvPr id="27651" name="Rectangle 3"/>
          <p:cNvSpPr>
            <a:spLocks noGrp="1" noChangeArrowheads="1"/>
          </p:cNvSpPr>
          <p:nvPr>
            <p:ph type="body" idx="1"/>
          </p:nvPr>
        </p:nvSpPr>
        <p:spPr>
          <a:xfrm>
            <a:off x="121605" y="1295400"/>
            <a:ext cx="8869995" cy="5562600"/>
          </a:xfrm>
        </p:spPr>
        <p:txBody>
          <a:bodyPr/>
          <a:lstStyle/>
          <a:p>
            <a:pPr marL="461963" lvl="0" indent="-461963">
              <a:spcBef>
                <a:spcPts val="0"/>
              </a:spcBef>
              <a:buNone/>
              <a:defRPr/>
            </a:pPr>
            <a:r>
              <a:rPr lang="en-US" sz="2400" b="1" dirty="0" smtClean="0">
                <a:solidFill>
                  <a:srgbClr val="000000"/>
                </a:solidFill>
                <a:latin typeface="Candara" charset="0"/>
                <a:ea typeface="MS PGothic" charset="0"/>
                <a:cs typeface="Arial" charset="0"/>
              </a:rPr>
              <a:t>4)	</a:t>
            </a:r>
            <a:r>
              <a:rPr lang="en-US" sz="2400" b="1" spc="-10" dirty="0" smtClean="0">
                <a:solidFill>
                  <a:srgbClr val="000000"/>
                </a:solidFill>
                <a:latin typeface="Candara" charset="0"/>
                <a:ea typeface="MS PGothic" charset="0"/>
                <a:cs typeface="Arial" charset="0"/>
              </a:rPr>
              <a:t>How </a:t>
            </a:r>
            <a:r>
              <a:rPr lang="en-US" sz="2400" b="1" spc="-10" dirty="0">
                <a:solidFill>
                  <a:srgbClr val="000000"/>
                </a:solidFill>
                <a:latin typeface="Candara" charset="0"/>
                <a:ea typeface="MS PGothic" charset="0"/>
                <a:cs typeface="Arial" charset="0"/>
              </a:rPr>
              <a:t>should this truth affect our EVERYDAY LIFE as Christ-</a:t>
            </a:r>
            <a:r>
              <a:rPr lang="en-US" sz="2400" b="1" spc="-10" dirty="0" smtClean="0">
                <a:solidFill>
                  <a:srgbClr val="000000"/>
                </a:solidFill>
                <a:latin typeface="Candara" charset="0"/>
                <a:ea typeface="MS PGothic" charset="0"/>
                <a:cs typeface="Arial" charset="0"/>
              </a:rPr>
              <a:t>followers?</a:t>
            </a:r>
            <a:br>
              <a:rPr lang="en-US" sz="2400" b="1" spc="-10" dirty="0" smtClean="0">
                <a:solidFill>
                  <a:srgbClr val="000000"/>
                </a:solidFill>
                <a:latin typeface="Candara" charset="0"/>
                <a:ea typeface="MS PGothic" charset="0"/>
                <a:cs typeface="Arial" charset="0"/>
              </a:rPr>
            </a:br>
            <a:r>
              <a:rPr lang="en-US" sz="2400" b="1" spc="-10" dirty="0" smtClean="0">
                <a:solidFill>
                  <a:srgbClr val="FF0000"/>
                </a:solidFill>
                <a:latin typeface="Candara" charset="0"/>
                <a:ea typeface="MS PGothic" charset="0"/>
                <a:cs typeface="Arial" charset="0"/>
              </a:rPr>
              <a:t>Four applications of the lasting triad and love which is the greatest of them all:</a:t>
            </a:r>
            <a:endParaRPr lang="en-US" sz="2400" b="1" spc="-10" dirty="0" smtClean="0">
              <a:solidFill>
                <a:srgbClr val="000000"/>
              </a:solidFill>
              <a:latin typeface="Candara" charset="0"/>
              <a:ea typeface="MS PGothic" charset="0"/>
              <a:cs typeface="Arial" charset="0"/>
            </a:endParaRPr>
          </a:p>
          <a:p>
            <a:pPr marL="0" indent="0" algn="ctr">
              <a:spcBef>
                <a:spcPts val="0"/>
              </a:spcBef>
              <a:buNone/>
            </a:pPr>
            <a:endParaRPr lang="en-US" sz="1400" i="1" dirty="0" smtClean="0">
              <a:latin typeface="Candara"/>
              <a:cs typeface="Candara"/>
            </a:endParaRPr>
          </a:p>
          <a:p>
            <a:pPr marL="915987" lvl="1" indent="-457200" defTabSz="457200">
              <a:spcBef>
                <a:spcPct val="0"/>
              </a:spcBef>
              <a:buFont typeface="+mj-ea"/>
              <a:buAutoNum type="circleNumDbPlain"/>
              <a:defRPr/>
            </a:pPr>
            <a:r>
              <a:rPr lang="en-US" sz="2300" b="1" kern="1200" dirty="0" smtClean="0">
                <a:solidFill>
                  <a:prstClr val="black"/>
                </a:solidFill>
                <a:latin typeface="Candara" charset="0"/>
                <a:ea typeface="ＭＳ Ｐゴシック" charset="0"/>
                <a:cs typeface="Candara" charset="0"/>
              </a:rPr>
              <a:t>Faith, hope, and love ought to be </a:t>
            </a:r>
            <a:r>
              <a:rPr lang="en-US" sz="2300" b="1" kern="1200" dirty="0" smtClean="0">
                <a:solidFill>
                  <a:prstClr val="black"/>
                </a:solidFill>
                <a:latin typeface="Candara" charset="0"/>
                <a:ea typeface="ＭＳ Ｐゴシック" charset="0"/>
                <a:cs typeface="Candara" charset="0"/>
              </a:rPr>
              <a:t>our </a:t>
            </a:r>
            <a:r>
              <a:rPr lang="en-US" sz="2300" b="1" i="1" kern="1200" dirty="0" smtClean="0">
                <a:solidFill>
                  <a:srgbClr val="000000"/>
                </a:solidFill>
                <a:latin typeface="Candara" charset="0"/>
                <a:ea typeface="ＭＳ Ｐゴシック" charset="0"/>
                <a:cs typeface="Candara" charset="0"/>
              </a:rPr>
              <a:t>threefold sign </a:t>
            </a:r>
            <a:r>
              <a:rPr lang="en-US" sz="2300" b="1" kern="1200" dirty="0" smtClean="0">
                <a:solidFill>
                  <a:srgbClr val="000000"/>
                </a:solidFill>
                <a:latin typeface="Candara" charset="0"/>
                <a:ea typeface="ＭＳ Ｐゴシック" charset="0"/>
                <a:cs typeface="Candara" charset="0"/>
              </a:rPr>
              <a:t>of the </a:t>
            </a:r>
            <a:r>
              <a:rPr lang="en-US" sz="2300" b="1" kern="1200" dirty="0" smtClean="0">
                <a:solidFill>
                  <a:srgbClr val="000000"/>
                </a:solidFill>
                <a:latin typeface="Candara" charset="0"/>
                <a:ea typeface="ＭＳ Ｐゴシック" charset="0"/>
                <a:cs typeface="Candara" charset="0"/>
              </a:rPr>
              <a:t>true Christian life/salvation—that we belong to God.</a:t>
            </a:r>
          </a:p>
          <a:p>
            <a:pPr marL="915987" lvl="1" indent="-457200" defTabSz="457200">
              <a:spcBef>
                <a:spcPct val="0"/>
              </a:spcBef>
              <a:buFont typeface="+mj-ea"/>
              <a:buAutoNum type="circleNumDbPlain"/>
              <a:defRPr/>
            </a:pPr>
            <a:r>
              <a:rPr lang="en-US" sz="2300" b="1" kern="1200" dirty="0" smtClean="0">
                <a:solidFill>
                  <a:srgbClr val="000000"/>
                </a:solidFill>
                <a:latin typeface="Candara" charset="0"/>
                <a:ea typeface="ＭＳ Ｐゴシック" charset="0"/>
                <a:cs typeface="Candara" charset="0"/>
              </a:rPr>
              <a:t>Love </a:t>
            </a:r>
            <a:r>
              <a:rPr lang="en-US" sz="2300" b="1" kern="1200" dirty="0">
                <a:solidFill>
                  <a:srgbClr val="000000"/>
                </a:solidFill>
                <a:latin typeface="Candara" charset="0"/>
                <a:ea typeface="ＭＳ Ｐゴシック" charset="0"/>
                <a:cs typeface="Candara" charset="0"/>
              </a:rPr>
              <a:t>ought to be our</a:t>
            </a:r>
            <a:r>
              <a:rPr lang="en-US" sz="2300" b="1" i="1" kern="1200" dirty="0">
                <a:solidFill>
                  <a:srgbClr val="000000"/>
                </a:solidFill>
                <a:latin typeface="Candara" charset="0"/>
                <a:ea typeface="ＭＳ Ｐゴシック" charset="0"/>
                <a:cs typeface="Candara" charset="0"/>
              </a:rPr>
              <a:t> </a:t>
            </a:r>
            <a:r>
              <a:rPr lang="en-US" sz="2300" b="1" i="1" kern="1200" dirty="0" smtClean="0">
                <a:solidFill>
                  <a:srgbClr val="000000"/>
                </a:solidFill>
                <a:latin typeface="Candara" charset="0"/>
                <a:ea typeface="ＭＳ Ｐゴシック" charset="0"/>
                <a:cs typeface="Candara" charset="0"/>
              </a:rPr>
              <a:t>greatest barometer </a:t>
            </a:r>
            <a:r>
              <a:rPr lang="en-US" sz="2300" b="1" kern="1200" dirty="0" smtClean="0">
                <a:solidFill>
                  <a:srgbClr val="000000"/>
                </a:solidFill>
                <a:latin typeface="Candara" charset="0"/>
                <a:ea typeface="ＭＳ Ｐゴシック" charset="0"/>
                <a:cs typeface="Candara" charset="0"/>
              </a:rPr>
              <a:t>of </a:t>
            </a:r>
            <a:r>
              <a:rPr lang="en-US" sz="2300" b="1" kern="1200" dirty="0">
                <a:solidFill>
                  <a:srgbClr val="000000"/>
                </a:solidFill>
                <a:latin typeface="Candara" charset="0"/>
                <a:ea typeface="ＭＳ Ｐゴシック" charset="0"/>
                <a:cs typeface="Candara" charset="0"/>
              </a:rPr>
              <a:t>our spiritual maturity corporately as well as </a:t>
            </a:r>
            <a:r>
              <a:rPr lang="en-US" sz="2300" b="1" kern="1200" dirty="0" smtClean="0">
                <a:solidFill>
                  <a:srgbClr val="000000"/>
                </a:solidFill>
                <a:latin typeface="Candara" charset="0"/>
                <a:ea typeface="ＭＳ Ｐゴシック" charset="0"/>
                <a:cs typeface="Candara" charset="0"/>
              </a:rPr>
              <a:t>individually.</a:t>
            </a:r>
          </a:p>
          <a:p>
            <a:pPr marL="915987" lvl="1" indent="-457200" defTabSz="457200">
              <a:spcBef>
                <a:spcPct val="0"/>
              </a:spcBef>
              <a:buFont typeface="+mj-ea"/>
              <a:buAutoNum type="circleNumDbPlain"/>
              <a:defRPr/>
            </a:pPr>
            <a:r>
              <a:rPr lang="en-US" sz="2300" b="1" kern="1200" dirty="0" smtClean="0">
                <a:solidFill>
                  <a:srgbClr val="000000"/>
                </a:solidFill>
                <a:latin typeface="Candara" charset="0"/>
                <a:ea typeface="ＭＳ Ｐゴシック" charset="0"/>
                <a:cs typeface="Candara" charset="0"/>
              </a:rPr>
              <a:t>Love </a:t>
            </a:r>
            <a:r>
              <a:rPr lang="en-US" sz="2300" b="1" kern="1200" dirty="0">
                <a:solidFill>
                  <a:srgbClr val="000000"/>
                </a:solidFill>
                <a:latin typeface="Candara" charset="0"/>
                <a:ea typeface="ＭＳ Ｐゴシック" charset="0"/>
                <a:cs typeface="Candara" charset="0"/>
              </a:rPr>
              <a:t>ought to be our </a:t>
            </a:r>
            <a:r>
              <a:rPr lang="en-US" sz="2300" b="1" i="1" kern="1200" dirty="0" smtClean="0">
                <a:solidFill>
                  <a:srgbClr val="000000"/>
                </a:solidFill>
                <a:latin typeface="Candara" charset="0"/>
                <a:ea typeface="ＭＳ Ｐゴシック" charset="0"/>
                <a:cs typeface="Candara" charset="0"/>
              </a:rPr>
              <a:t>greatest goal </a:t>
            </a:r>
            <a:r>
              <a:rPr lang="en-US" sz="2300" b="1" kern="1200" dirty="0" smtClean="0">
                <a:solidFill>
                  <a:srgbClr val="000000"/>
                </a:solidFill>
                <a:latin typeface="Candara" charset="0"/>
                <a:ea typeface="ＭＳ Ｐゴシック" charset="0"/>
                <a:cs typeface="Candara" charset="0"/>
              </a:rPr>
              <a:t>as </a:t>
            </a:r>
            <a:r>
              <a:rPr lang="en-US" sz="2300" b="1" kern="1200" dirty="0">
                <a:solidFill>
                  <a:srgbClr val="000000"/>
                </a:solidFill>
                <a:latin typeface="Candara" charset="0"/>
                <a:ea typeface="ＭＳ Ｐゴシック" charset="0"/>
                <a:cs typeface="Candara" charset="0"/>
              </a:rPr>
              <a:t>Christ-</a:t>
            </a:r>
            <a:r>
              <a:rPr lang="en-US" sz="2300" b="1" kern="1200" dirty="0" smtClean="0">
                <a:solidFill>
                  <a:srgbClr val="000000"/>
                </a:solidFill>
                <a:latin typeface="Candara" charset="0"/>
                <a:ea typeface="ＭＳ Ｐゴシック" charset="0"/>
                <a:cs typeface="Candara" charset="0"/>
              </a:rPr>
              <a:t>followers.</a:t>
            </a:r>
          </a:p>
          <a:p>
            <a:pPr marL="915987" lvl="1" indent="-457200" defTabSz="457200">
              <a:spcBef>
                <a:spcPct val="0"/>
              </a:spcBef>
              <a:buFont typeface="+mj-ea"/>
              <a:buAutoNum type="circleNumDbPlain"/>
              <a:defRPr/>
            </a:pPr>
            <a:r>
              <a:rPr lang="en-US" sz="2300" b="1" kern="1200" dirty="0" smtClean="0">
                <a:solidFill>
                  <a:srgbClr val="000000"/>
                </a:solidFill>
                <a:latin typeface="Candara" charset="0"/>
                <a:ea typeface="ＭＳ Ｐゴシック" charset="0"/>
                <a:cs typeface="Candara" charset="0"/>
              </a:rPr>
              <a:t>Love </a:t>
            </a:r>
            <a:r>
              <a:rPr lang="en-US" sz="2300" b="1" kern="1200" dirty="0">
                <a:solidFill>
                  <a:srgbClr val="000000"/>
                </a:solidFill>
                <a:latin typeface="Candara" charset="0"/>
                <a:ea typeface="ＭＳ Ｐゴシック" charset="0"/>
                <a:cs typeface="Candara" charset="0"/>
              </a:rPr>
              <a:t>ought to be our </a:t>
            </a:r>
            <a:r>
              <a:rPr lang="en-US" sz="2300" b="1" i="1" kern="1200" dirty="0" smtClean="0">
                <a:solidFill>
                  <a:srgbClr val="000000"/>
                </a:solidFill>
                <a:latin typeface="Candara" charset="0"/>
                <a:ea typeface="ＭＳ Ｐゴシック" charset="0"/>
                <a:cs typeface="Candara" charset="0"/>
              </a:rPr>
              <a:t>greatest power </a:t>
            </a:r>
            <a:r>
              <a:rPr lang="en-US" sz="2300" b="1" kern="1200" dirty="0" smtClean="0">
                <a:solidFill>
                  <a:srgbClr val="000000"/>
                </a:solidFill>
                <a:latin typeface="Candara" charset="0"/>
                <a:ea typeface="ＭＳ Ｐゴシック" charset="0"/>
                <a:cs typeface="Candara" charset="0"/>
              </a:rPr>
              <a:t>as </a:t>
            </a:r>
            <a:r>
              <a:rPr lang="en-US" sz="2300" b="1" kern="1200" dirty="0">
                <a:solidFill>
                  <a:srgbClr val="000000"/>
                </a:solidFill>
                <a:latin typeface="Candara" charset="0"/>
                <a:ea typeface="ＭＳ Ｐゴシック" charset="0"/>
                <a:cs typeface="Candara" charset="0"/>
              </a:rPr>
              <a:t>Christ’s </a:t>
            </a:r>
            <a:r>
              <a:rPr lang="en-US" sz="2300" b="1" kern="1200" dirty="0">
                <a:solidFill>
                  <a:prstClr val="black"/>
                </a:solidFill>
                <a:latin typeface="Candara" charset="0"/>
                <a:ea typeface="ＭＳ Ｐゴシック" charset="0"/>
                <a:cs typeface="Candara" charset="0"/>
              </a:rPr>
              <a:t>sent people. </a:t>
            </a:r>
          </a:p>
        </p:txBody>
      </p:sp>
    </p:spTree>
    <p:extLst>
      <p:ext uri="{BB962C8B-B14F-4D97-AF65-F5344CB8AC3E}">
        <p14:creationId xmlns:p14="http://schemas.microsoft.com/office/powerpoint/2010/main" val="10081995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1" name="Rectangle 3"/>
          <p:cNvSpPr>
            <a:spLocks noGrp="1" noChangeArrowheads="1"/>
          </p:cNvSpPr>
          <p:nvPr>
            <p:ph type="body" idx="1"/>
          </p:nvPr>
        </p:nvSpPr>
        <p:spPr>
          <a:xfrm>
            <a:off x="381000" y="381000"/>
            <a:ext cx="8305800" cy="6364112"/>
          </a:xfrm>
        </p:spPr>
        <p:txBody>
          <a:bodyPr/>
          <a:lstStyle/>
          <a:p>
            <a:pPr>
              <a:spcBef>
                <a:spcPct val="0"/>
              </a:spcBef>
              <a:spcAft>
                <a:spcPts val="300"/>
              </a:spcAft>
            </a:pPr>
            <a:r>
              <a:rPr lang="en-US" sz="2800" smtClean="0">
                <a:solidFill>
                  <a:srgbClr val="800000"/>
                </a:solidFill>
                <a:latin typeface="Candara" charset="0"/>
                <a:cs typeface="ＭＳ Ｐゴシック" charset="0"/>
              </a:rPr>
              <a:t>We Must Love </a:t>
            </a:r>
            <a:r>
              <a:rPr lang="en-US" sz="2800" dirty="0" smtClean="0">
                <a:solidFill>
                  <a:srgbClr val="800000"/>
                </a:solidFill>
                <a:latin typeface="Candara" charset="0"/>
                <a:cs typeface="ＭＳ Ｐゴシック" charset="0"/>
              </a:rPr>
              <a:t>as God Loves</a:t>
            </a:r>
            <a:endParaRPr lang="en-US" sz="2800" dirty="0">
              <a:solidFill>
                <a:srgbClr val="800000"/>
              </a:solidFill>
              <a:latin typeface="Candara" charset="0"/>
              <a:cs typeface="ＭＳ Ｐゴシック" charset="0"/>
            </a:endParaRPr>
          </a:p>
          <a:p>
            <a:pPr algn="just"/>
            <a:r>
              <a:rPr lang="en-US" sz="2600" dirty="0"/>
              <a:t>So, there is a difference between these three things. Faith and hope belong to us as sinners saved by the grace of God; in our hearts is implanted something that God does not need: trust and hope in Him. But when, by the power of the Holy Spirit, He implants our hearts a tiny thimble-full, He puts something of His own nature in us; and according to the New Testament, that is the point of the whole thing. God’s eternal plan for our salvation is that we should once again be in His image—that in the end we might be like God. So, obviously in the end we must love as God loves.</a:t>
            </a:r>
          </a:p>
          <a:p>
            <a:pPr algn="r"/>
            <a:r>
              <a:rPr lang="en-US" sz="2600" dirty="0"/>
              <a:t>― Dick Lucas</a:t>
            </a:r>
          </a:p>
          <a:p>
            <a:r>
              <a:rPr lang="en-US" sz="2600" dirty="0"/>
              <a:t> </a:t>
            </a:r>
          </a:p>
        </p:txBody>
      </p:sp>
    </p:spTree>
    <p:extLst>
      <p:ext uri="{BB962C8B-B14F-4D97-AF65-F5344CB8AC3E}">
        <p14:creationId xmlns:p14="http://schemas.microsoft.com/office/powerpoint/2010/main" val="39418254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66522</TotalTime>
  <Words>406</Words>
  <Application>Microsoft Macintosh PowerPoint</Application>
  <PresentationFormat>On-screen Show (4:3)</PresentationFormat>
  <Paragraphs>61</Paragraphs>
  <Slides>11</Slides>
  <Notes>10</Notes>
  <HiddenSlides>0</HiddenSlides>
  <MMClips>0</MMClips>
  <ScaleCrop>false</ScaleCrop>
  <HeadingPairs>
    <vt:vector size="4" baseType="variant">
      <vt:variant>
        <vt:lpstr>Theme</vt:lpstr>
      </vt:variant>
      <vt:variant>
        <vt:i4>34</vt:i4>
      </vt:variant>
      <vt:variant>
        <vt:lpstr>Slide Titles</vt:lpstr>
      </vt:variant>
      <vt:variant>
        <vt:i4>11</vt:i4>
      </vt:variant>
    </vt:vector>
  </HeadingPairs>
  <TitlesOfParts>
    <vt:vector size="45"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2_Normal</vt:lpstr>
      <vt:lpstr>25_Default Design</vt:lpstr>
      <vt:lpstr>26_Default Design</vt:lpstr>
      <vt:lpstr>27_Default Design</vt:lpstr>
      <vt:lpstr>28_Default Design</vt:lpstr>
      <vt:lpstr>29_Default Design</vt:lpstr>
      <vt:lpstr>30_Default Design</vt:lpstr>
      <vt:lpstr>31_Default Design</vt:lpstr>
      <vt:lpstr>PowerPoint Presentation</vt:lpstr>
      <vt:lpstr>The Most Excellent Way – Part 4</vt:lpstr>
      <vt:lpstr>1 CORINTHIANS 13: FOUR TRUTHS ABOUT LOVE [AGAPE]</vt:lpstr>
      <vt:lpstr>PowerPoint Presentation</vt:lpstr>
      <vt:lpstr>FAITH, HOPE, AND LOVE:  THREE VIRTUES THAT LAST FOREVER</vt:lpstr>
      <vt:lpstr>FAITH, HOPE, AND LOVE:  THREE VIRTUES THAT LAST FOREVER</vt:lpstr>
      <vt:lpstr>FAITH, HOPE, AND LOVE:  THREE VIRTUES THAT LAST FOREVER</vt:lpstr>
      <vt:lpstr>FAITH, HOPE, AND LOVE:  THREE VIRTUES THAT LAST FOREVER</vt:lpstr>
      <vt:lpstr>PowerPoint Presentation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Paul Kim</cp:lastModifiedBy>
  <cp:revision>3044</cp:revision>
  <cp:lastPrinted>2015-03-08T16:07:57Z</cp:lastPrinted>
  <dcterms:created xsi:type="dcterms:W3CDTF">2007-10-20T20:09:35Z</dcterms:created>
  <dcterms:modified xsi:type="dcterms:W3CDTF">2015-03-17T12:18:08Z</dcterms:modified>
</cp:coreProperties>
</file>